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8" r:id="rId2"/>
    <p:sldId id="283" r:id="rId3"/>
    <p:sldId id="289" r:id="rId4"/>
    <p:sldId id="301" r:id="rId5"/>
    <p:sldId id="296" r:id="rId6"/>
    <p:sldId id="291" r:id="rId7"/>
    <p:sldId id="332" r:id="rId8"/>
    <p:sldId id="321" r:id="rId9"/>
    <p:sldId id="323" r:id="rId10"/>
    <p:sldId id="322" r:id="rId11"/>
    <p:sldId id="329" r:id="rId12"/>
    <p:sldId id="306" r:id="rId13"/>
    <p:sldId id="308" r:id="rId14"/>
    <p:sldId id="309" r:id="rId15"/>
    <p:sldId id="299" r:id="rId16"/>
    <p:sldId id="300" r:id="rId17"/>
    <p:sldId id="320" r:id="rId18"/>
    <p:sldId id="314" r:id="rId19"/>
    <p:sldId id="328" r:id="rId20"/>
    <p:sldId id="331" r:id="rId21"/>
    <p:sldId id="330" r:id="rId22"/>
    <p:sldId id="326" r:id="rId23"/>
    <p:sldId id="327" r:id="rId24"/>
    <p:sldId id="325" r:id="rId25"/>
    <p:sldId id="317" r:id="rId26"/>
    <p:sldId id="319" r:id="rId27"/>
    <p:sldId id="315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chisch, Andreas" initials="TA" lastIdx="2" clrIdx="0">
    <p:extLst>
      <p:ext uri="{19B8F6BF-5375-455C-9EA6-DF929625EA0E}">
        <p15:presenceInfo xmlns:p15="http://schemas.microsoft.com/office/powerpoint/2012/main" userId="Tschisch, Andre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329B0"/>
    <a:srgbClr val="581308"/>
    <a:srgbClr val="99CCFF"/>
    <a:srgbClr val="A9C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>
      <p:cViewPr varScale="1">
        <p:scale>
          <a:sx n="112" d="100"/>
          <a:sy n="112" d="100"/>
        </p:scale>
        <p:origin x="8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-Arbeitsblatt3.xlsx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054549019719606"/>
          <c:y val="0.19032854406321587"/>
          <c:w val="0.54684351520855046"/>
          <c:h val="0.80860291405736096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Anteil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explosion val="30"/>
          <c:dPt>
            <c:idx val="1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</c:spPr>
          </c:dPt>
          <c:dPt>
            <c:idx val="4"/>
            <c:bubble3D val="0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</c:spPr>
          </c:dPt>
          <c:dPt>
            <c:idx val="5"/>
            <c:bubble3D val="0"/>
            <c:spPr>
              <a:blipFill>
                <a:blip xmlns:r="http://schemas.openxmlformats.org/officeDocument/2006/relationships" r:embed="rId6"/>
                <a:tile tx="0" ty="0" sx="100000" sy="100000" flip="none" algn="tl"/>
              </a:blipFill>
            </c:spPr>
          </c:dPt>
          <c:dPt>
            <c:idx val="6"/>
            <c:bubble3D val="0"/>
            <c:spPr>
              <a:blipFill>
                <a:blip xmlns:r="http://schemas.openxmlformats.org/officeDocument/2006/relationships" r:embed="rId7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-3.0343104051760082E-2"/>
                  <c:y val="-3.210724663084588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rgbClr val="7030A0"/>
                        </a:solidFill>
                      </a:rPr>
                      <a:t>K</a:t>
                    </a:r>
                    <a:r>
                      <a:rPr lang="en-US" sz="1200" dirty="0" smtClean="0"/>
                      <a:t>inder &lt; 15 J. </a:t>
                    </a:r>
                  </a:p>
                  <a:p>
                    <a:r>
                      <a:rPr lang="en-US" sz="1400" dirty="0" smtClean="0"/>
                      <a:t>13</a:t>
                    </a:r>
                    <a:r>
                      <a:rPr lang="en-US" sz="1400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497230293510235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err="1" smtClean="0">
                        <a:solidFill>
                          <a:srgbClr val="7030A0"/>
                        </a:solidFill>
                      </a:rPr>
                      <a:t>J</a:t>
                    </a:r>
                    <a:r>
                      <a:rPr lang="en-US" sz="1200" dirty="0" err="1" smtClean="0"/>
                      <a:t>ugendl</a:t>
                    </a:r>
                    <a:r>
                      <a:rPr lang="en-US" sz="1200" dirty="0" smtClean="0"/>
                      <a:t>. &lt; 18 J.            </a:t>
                    </a:r>
                    <a:r>
                      <a:rPr lang="en-US" sz="1400" dirty="0" smtClean="0"/>
                      <a:t>2</a:t>
                    </a:r>
                    <a:r>
                      <a:rPr lang="en-US" sz="1400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de-DE" sz="1800" b="1" dirty="0" smtClean="0">
                        <a:solidFill>
                          <a:srgbClr val="7030A0"/>
                        </a:solidFill>
                      </a:rPr>
                      <a:t>J</a:t>
                    </a:r>
                    <a:r>
                      <a:rPr lang="de-DE" sz="1200" dirty="0" smtClean="0"/>
                      <a:t>ung. </a:t>
                    </a:r>
                    <a:r>
                      <a:rPr lang="de-DE" sz="1200" dirty="0" err="1" smtClean="0"/>
                      <a:t>Erwachs</a:t>
                    </a:r>
                    <a:r>
                      <a:rPr lang="de-DE" sz="1200" dirty="0" smtClean="0"/>
                      <a:t> &lt;</a:t>
                    </a:r>
                    <a:r>
                      <a:rPr lang="de-DE" sz="1200" baseline="0" dirty="0" smtClean="0"/>
                      <a:t> 27 J </a:t>
                    </a:r>
                    <a:r>
                      <a:rPr lang="de-DE" sz="1400" dirty="0" smtClean="0"/>
                      <a:t>11</a:t>
                    </a:r>
                    <a:r>
                      <a:rPr lang="de-DE" sz="1400" dirty="0"/>
                      <a:t>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118877579604216E-2"/>
                  <c:y val="-1.1626812637893967E-16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err="1" smtClean="0">
                        <a:solidFill>
                          <a:srgbClr val="7030A0"/>
                        </a:solidFill>
                      </a:rPr>
                      <a:t>E</a:t>
                    </a:r>
                    <a:r>
                      <a:rPr lang="en-US" sz="1200" dirty="0" err="1" smtClean="0"/>
                      <a:t>rwachsene</a:t>
                    </a:r>
                    <a:r>
                      <a:rPr lang="en-US" sz="1200" dirty="0" smtClean="0"/>
                      <a:t> 27 – 44          </a:t>
                    </a:r>
                    <a:r>
                      <a:rPr lang="en-US" sz="1200" baseline="0" dirty="0" smtClean="0"/>
                      <a:t> </a:t>
                    </a:r>
                    <a:r>
                      <a:rPr lang="en-US" sz="1400" dirty="0" smtClean="0"/>
                      <a:t>27%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dirty="0" smtClean="0"/>
                      <a:t>             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800" b="1" dirty="0" err="1" smtClean="0">
                        <a:solidFill>
                          <a:srgbClr val="7030A0"/>
                        </a:solidFill>
                      </a:rPr>
                      <a:t>E</a:t>
                    </a:r>
                    <a:r>
                      <a:rPr lang="en-US" sz="1200" dirty="0" err="1" smtClean="0"/>
                      <a:t>rwachsene</a:t>
                    </a:r>
                    <a:r>
                      <a:rPr lang="en-US" sz="1200" dirty="0" smtClean="0"/>
                      <a:t> 45 – 54 </a:t>
                    </a:r>
                    <a:r>
                      <a:rPr lang="en-US" dirty="0" smtClean="0"/>
                      <a:t>16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9.988921174040940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err="1" smtClean="0">
                        <a:solidFill>
                          <a:srgbClr val="7030A0"/>
                        </a:solidFill>
                      </a:rPr>
                      <a:t>E</a:t>
                    </a:r>
                    <a:r>
                      <a:rPr lang="en-US" sz="1200" dirty="0" err="1" smtClean="0"/>
                      <a:t>rwachsene</a:t>
                    </a:r>
                    <a:r>
                      <a:rPr lang="en-US" sz="1200" dirty="0" smtClean="0"/>
                      <a:t> 55-64 J.</a:t>
                    </a:r>
                  </a:p>
                  <a:p>
                    <a:r>
                      <a:rPr lang="en-US" dirty="0" smtClean="0"/>
                      <a:t>12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29064447384633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err="1" smtClean="0">
                        <a:solidFill>
                          <a:srgbClr val="7030A0"/>
                        </a:solidFill>
                      </a:rPr>
                      <a:t>Ä</a:t>
                    </a:r>
                    <a:r>
                      <a:rPr lang="en-US" sz="1400" dirty="0" err="1" smtClean="0"/>
                      <a:t>ltere</a:t>
                    </a:r>
                    <a:r>
                      <a:rPr lang="en-US" sz="1400" dirty="0" smtClean="0"/>
                      <a:t> 65 +</a:t>
                    </a:r>
                    <a:r>
                      <a:rPr lang="en-US" sz="1400" baseline="0" dirty="0" smtClean="0"/>
                      <a:t> J</a:t>
                    </a:r>
                    <a:r>
                      <a:rPr lang="en-US" sz="1000" baseline="0" dirty="0" smtClean="0"/>
                      <a:t>.</a:t>
                    </a:r>
                  </a:p>
                  <a:p>
                    <a:r>
                      <a:rPr lang="en-US" dirty="0" smtClean="0"/>
                      <a:t>19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7030A0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7"/>
                <c:pt idx="0">
                  <c:v>Kinder &lt;15 J.</c:v>
                </c:pt>
                <c:pt idx="1">
                  <c:v>Jugendliche 15 - 17 J.</c:v>
                </c:pt>
                <c:pt idx="2">
                  <c:v>junge Erwachs. 18 - 26 J.</c:v>
                </c:pt>
                <c:pt idx="3">
                  <c:v>Erwachsene 27 - 44 J.</c:v>
                </c:pt>
                <c:pt idx="4">
                  <c:v>Erwachsene 45 - 54 J.</c:v>
                </c:pt>
                <c:pt idx="5">
                  <c:v>Erwachsene 55 - 64 J.</c:v>
                </c:pt>
                <c:pt idx="6">
                  <c:v>Ältere 65+ J.</c:v>
                </c:pt>
              </c:strCache>
            </c:strRef>
          </c:cat>
          <c:val>
            <c:numRef>
              <c:f>Tabelle1!$B$2:$B$8</c:f>
              <c:numCache>
                <c:formatCode>#\ ###\ ##0;\–\ #\ ###\ ##0;\–</c:formatCode>
                <c:ptCount val="7"/>
                <c:pt idx="0">
                  <c:v>456793</c:v>
                </c:pt>
                <c:pt idx="1">
                  <c:v>81533</c:v>
                </c:pt>
                <c:pt idx="2">
                  <c:v>379519</c:v>
                </c:pt>
                <c:pt idx="3">
                  <c:v>978503</c:v>
                </c:pt>
                <c:pt idx="4">
                  <c:v>557858</c:v>
                </c:pt>
                <c:pt idx="5">
                  <c:v>424983</c:v>
                </c:pt>
                <c:pt idx="6">
                  <c:v>682977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rgbClr val="FFFFFF">
        <a:alpha val="79000"/>
      </a:srgbClr>
    </a:solidFill>
  </c:spPr>
  <c:txPr>
    <a:bodyPr/>
    <a:lstStyle/>
    <a:p>
      <a:pPr>
        <a:defRPr sz="1800"/>
      </a:pPr>
      <a:endParaRPr lang="de-DE"/>
    </a:p>
  </c:txPr>
  <c:externalData r:id="rId8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BBE0E3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2852976"/>
        <c:axId val="462853368"/>
        <c:axId val="0"/>
      </c:bar3DChart>
      <c:catAx>
        <c:axId val="4628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2853368"/>
        <c:crosses val="autoZero"/>
        <c:auto val="1"/>
        <c:lblAlgn val="ctr"/>
        <c:lblOffset val="100"/>
        <c:noMultiLvlLbl val="0"/>
      </c:catAx>
      <c:valAx>
        <c:axId val="46285336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285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BBE0E3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420608"/>
        <c:axId val="295421000"/>
        <c:axId val="0"/>
      </c:bar3DChart>
      <c:catAx>
        <c:axId val="29542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5421000"/>
        <c:crosses val="autoZero"/>
        <c:auto val="1"/>
        <c:lblAlgn val="ctr"/>
        <c:lblOffset val="100"/>
        <c:noMultiLvlLbl val="0"/>
      </c:catAx>
      <c:valAx>
        <c:axId val="29542100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542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BBE0E3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A9C1F1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</c:dPt>
          <c:cat>
            <c:numRef>
              <c:f>Tabelle1!$A$2:$A$6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13578</c:v>
                </c:pt>
                <c:pt idx="1">
                  <c:v>13970</c:v>
                </c:pt>
                <c:pt idx="2">
                  <c:v>14746</c:v>
                </c:pt>
                <c:pt idx="3">
                  <c:v>15738</c:v>
                </c:pt>
                <c:pt idx="4">
                  <c:v>16241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2854152"/>
        <c:axId val="462854544"/>
        <c:axId val="0"/>
      </c:bar3DChart>
      <c:catAx>
        <c:axId val="46285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2854544"/>
        <c:crosses val="autoZero"/>
        <c:auto val="1"/>
        <c:lblAlgn val="ctr"/>
        <c:lblOffset val="100"/>
        <c:noMultiLvlLbl val="0"/>
      </c:catAx>
      <c:valAx>
        <c:axId val="46285454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285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19T11:18:24.499" idx="2">
    <p:pos x="10" y="10"/>
    <p:text/>
  </p:cm>
</p:cmLst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0.09888</cdr:x>
      <cdr:y>0.01613</cdr:y>
    </cdr:from>
    <cdr:to>
      <cdr:x>0.82053</cdr:x>
      <cdr:y>0.80242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19588" t="25806" r="22681" b="11291"/>
        <a:stretch xmlns:a="http://schemas.openxmlformats.org/drawingml/2006/main"/>
      </cdr:blipFill>
      <cdr:spPr>
        <a:xfrm xmlns:a="http://schemas.openxmlformats.org/drawingml/2006/main">
          <a:off x="690678" y="72008"/>
          <a:ext cx="5040560" cy="351039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0.15966</cdr:x>
      <cdr:y>0.20423</cdr:y>
    </cdr:from>
    <cdr:to>
      <cdr:x>0.85746</cdr:x>
      <cdr:y>0.79577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22958" t="28169" r="13907" b="18310"/>
        <a:stretch xmlns:a="http://schemas.openxmlformats.org/drawingml/2006/main"/>
      </cdr:blipFill>
      <cdr:spPr>
        <a:xfrm xmlns:a="http://schemas.openxmlformats.org/drawingml/2006/main">
          <a:off x="1201849" y="1044116"/>
          <a:ext cx="5252795" cy="30243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0.13392</cdr:x>
      <cdr:y>0.02817</cdr:y>
    </cdr:from>
    <cdr:to>
      <cdr:x>0.25539</cdr:x>
      <cdr:y>0.20702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008112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2000" dirty="0" smtClean="0"/>
            <a:t>Einteilung der Risikogruppen </a:t>
          </a:r>
        </a:p>
        <a:p xmlns:a="http://schemas.openxmlformats.org/drawingml/2006/main">
          <a:r>
            <a:rPr lang="de-DE" sz="1400" dirty="0" smtClean="0"/>
            <a:t>(Unfallbeteiligung und Grad der Schutzbedürftigkeit)</a:t>
          </a:r>
          <a:endParaRPr lang="de-DE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0.15753</cdr:x>
      <cdr:y>0.1901</cdr:y>
    </cdr:from>
    <cdr:to>
      <cdr:x>0.2864</cdr:x>
      <cdr:y>0.26268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100336" y="848689"/>
          <a:ext cx="900100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600" b="1" dirty="0" smtClean="0"/>
            <a:t>13.578</a:t>
          </a:r>
          <a:endParaRPr lang="de-DE" sz="1600" b="1" dirty="0"/>
        </a:p>
      </cdr:txBody>
    </cdr:sp>
  </cdr:relSizeAnchor>
  <cdr:relSizeAnchor xmlns:cdr="http://schemas.openxmlformats.org/drawingml/2006/chartDrawing">
    <cdr:from>
      <cdr:x>0.31959</cdr:x>
      <cdr:y>0.09677</cdr:y>
    </cdr:from>
    <cdr:to>
      <cdr:x>0.4433</cdr:x>
      <cdr:y>0.16129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2232248" y="432048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0.3299</cdr:x>
      <cdr:y>0.1598</cdr:y>
    </cdr:from>
    <cdr:to>
      <cdr:x>0.46392</cdr:x>
      <cdr:y>0.23387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2304256" y="713420"/>
          <a:ext cx="936104" cy="330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600" b="1" dirty="0" smtClean="0"/>
            <a:t>13.970</a:t>
          </a:r>
          <a:endParaRPr lang="de-DE" sz="1600" b="1" dirty="0"/>
        </a:p>
      </cdr:txBody>
    </cdr:sp>
  </cdr:relSizeAnchor>
  <cdr:relSizeAnchor xmlns:cdr="http://schemas.openxmlformats.org/drawingml/2006/chartDrawing">
    <cdr:from>
      <cdr:x>0.47978</cdr:x>
      <cdr:y>0.1263</cdr:y>
    </cdr:from>
    <cdr:to>
      <cdr:x>0.63442</cdr:x>
      <cdr:y>0.20537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3351141" y="563870"/>
          <a:ext cx="1080120" cy="353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600" b="1" dirty="0" smtClean="0"/>
            <a:t>14.746</a:t>
          </a:r>
          <a:endParaRPr lang="de-DE" sz="1600" b="1" dirty="0"/>
        </a:p>
      </cdr:txBody>
    </cdr:sp>
  </cdr:relSizeAnchor>
  <cdr:relSizeAnchor xmlns:cdr="http://schemas.openxmlformats.org/drawingml/2006/chartDrawing">
    <cdr:from>
      <cdr:x>0.63918</cdr:x>
      <cdr:y>0.06596</cdr:y>
    </cdr:from>
    <cdr:to>
      <cdr:x>0.79381</cdr:x>
      <cdr:y>0.13048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4464496" y="294475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600" b="1" dirty="0" smtClean="0"/>
            <a:t>15.738</a:t>
          </a:r>
          <a:endParaRPr lang="de-DE" sz="1600" b="1" dirty="0"/>
        </a:p>
      </cdr:txBody>
    </cdr:sp>
  </cdr:relSizeAnchor>
  <cdr:relSizeAnchor xmlns:cdr="http://schemas.openxmlformats.org/drawingml/2006/chartDrawing">
    <cdr:from>
      <cdr:x>0.81443</cdr:x>
      <cdr:y>0.03977</cdr:y>
    </cdr:from>
    <cdr:to>
      <cdr:x>0.93814</cdr:x>
      <cdr:y>0.10429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5688632" y="177569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600" b="1" dirty="0" smtClean="0"/>
            <a:t>16.241</a:t>
          </a:r>
          <a:endParaRPr lang="de-DE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B9058-4BF9-4554-8701-3754C9C2871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95318-FC15-458D-AF28-7471B4762E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54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52400"/>
            <a:ext cx="4573587" cy="34305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63346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52400"/>
            <a:ext cx="4573587" cy="34305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6334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52400"/>
            <a:ext cx="4573587" cy="34305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63346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52400"/>
            <a:ext cx="4573587" cy="34305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6334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52400"/>
            <a:ext cx="4573587" cy="34305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6334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52400"/>
            <a:ext cx="4573587" cy="34305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6334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52400"/>
            <a:ext cx="4573587" cy="34305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0750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52400"/>
            <a:ext cx="4573587" cy="34305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6404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52400"/>
            <a:ext cx="4573587" cy="34305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9710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52400"/>
            <a:ext cx="4573587" cy="34305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45514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52400"/>
            <a:ext cx="4573587" cy="34305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69620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52400"/>
            <a:ext cx="4573587" cy="34305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8293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1.doc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2.doc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bz-berlin.de/multimedia/archive/00438/Polizei_Bahnhof_Zo_43887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8503682" cy="47833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Direktion 2 Abschnitt 25</a:t>
            </a:r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18994" y="2435404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Integrativer Einsatz des A 25 zur Reduzierung von VU-Zahlen und zur Bekämpfung der Straßenkriminalität im </a:t>
            </a:r>
            <a:r>
              <a:rPr lang="de-DE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KbO</a:t>
            </a:r>
            <a:r>
              <a:rPr lang="de-DE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Hardenbergplatz</a:t>
            </a:r>
            <a:endParaRPr lang="de-D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546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hrseite mit Titel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2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erseiten ohne 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30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42317-1563-44FA-9C32-37A4A4FB3757}" type="datetime1">
              <a:rPr lang="de-DE" smtClean="0"/>
              <a:pPr>
                <a:defRPr/>
              </a:pPr>
              <a:t>18.09.2017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Direktion 2 Abschnitt 25</a:t>
            </a:r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166171"/>
              </p:ext>
            </p:extLst>
          </p:nvPr>
        </p:nvGraphicFramePr>
        <p:xfrm>
          <a:off x="755576" y="836712"/>
          <a:ext cx="8025102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Dokument" r:id="rId3" imgW="10217725" imgH="6868771" progId="Word.Document.12">
                  <p:embed/>
                </p:oleObj>
              </mc:Choice>
              <mc:Fallback>
                <p:oleObj name="Dokument" r:id="rId3" imgW="10217725" imgH="6868771" progId="Word.Document.12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836712"/>
                        <a:ext cx="8025102" cy="5544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19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Direktion 2 Abschnitt 25</a:t>
            </a:r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736403"/>
              </p:ext>
            </p:extLst>
          </p:nvPr>
        </p:nvGraphicFramePr>
        <p:xfrm>
          <a:off x="827584" y="908719"/>
          <a:ext cx="7920880" cy="550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Dokument" r:id="rId3" imgW="10094867" imgH="7016049" progId="Word.Document.12">
                  <p:embed/>
                </p:oleObj>
              </mc:Choice>
              <mc:Fallback>
                <p:oleObj name="Dokument" r:id="rId3" imgW="10094867" imgH="7016049" progId="Word.Document.12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08719"/>
                        <a:ext cx="7920880" cy="550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26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Direktion 2 Abschnitt 25</a:t>
            </a:r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73385" y="1268760"/>
            <a:ext cx="5965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Sonstige Maßnahmen und Hinweise</a:t>
            </a:r>
          </a:p>
        </p:txBody>
      </p:sp>
    </p:spTree>
    <p:extLst>
      <p:ext uri="{BB962C8B-B14F-4D97-AF65-F5344CB8AC3E}">
        <p14:creationId xmlns:p14="http://schemas.microsoft.com/office/powerpoint/2010/main" val="20217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itel 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Direktion 2 Abschnitt 25</a:t>
            </a:r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2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Direktion 2 Abschnitt 25</a:t>
            </a:r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8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folie mit Navigations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Direktion 2 Abschnitt 25</a:t>
            </a:r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3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folie ohne Navigations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2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Direktion 2 Abschnitt 25</a:t>
            </a:r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2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" y="174572"/>
            <a:ext cx="1729757" cy="648072"/>
          </a:xfrm>
          <a:prstGeom prst="rect">
            <a:avLst/>
          </a:prstGeom>
        </p:spPr>
      </p:pic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76200" y="2667000"/>
            <a:ext cx="304800" cy="4191000"/>
          </a:xfrm>
          <a:prstGeom prst="rect">
            <a:avLst/>
          </a:prstGeom>
          <a:solidFill>
            <a:srgbClr val="76A4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1981200"/>
            <a:ext cx="209550" cy="4876800"/>
          </a:xfrm>
          <a:prstGeom prst="rect">
            <a:avLst/>
          </a:prstGeom>
          <a:solidFill>
            <a:srgbClr val="0022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 preferRelativeResize="0"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3814"/>
            <a:ext cx="816902" cy="26573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Direktion 2 Abschnitt 25</a:t>
            </a:r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0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220;bersicht%20Fahrassistenzsysteme.xlsx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6" descr="fu_g_ngerampel130_97_130x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462088"/>
            <a:ext cx="14398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8"/>
          <p:cNvSpPr>
            <a:spLocks noGrp="1" noChangeArrowheads="1"/>
          </p:cNvSpPr>
          <p:nvPr>
            <p:ph type="ctrTitle"/>
          </p:nvPr>
        </p:nvSpPr>
        <p:spPr bwMode="auto">
          <a:xfrm>
            <a:off x="1445840" y="2895600"/>
            <a:ext cx="7086600" cy="1066800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40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+mn-ea"/>
                <a:cs typeface="+mn-cs"/>
              </a:rPr>
              <a:t>Senioren im Straßenverkehr</a:t>
            </a:r>
            <a:r>
              <a:rPr lang="de-DE" sz="3600" b="1" dirty="0" smtClean="0">
                <a:solidFill>
                  <a:srgbClr val="002266"/>
                </a:solidFill>
              </a:rPr>
              <a:t/>
            </a:r>
            <a:br>
              <a:rPr lang="de-DE" sz="3600" b="1" dirty="0" smtClean="0">
                <a:solidFill>
                  <a:srgbClr val="002266"/>
                </a:solidFill>
              </a:rPr>
            </a:br>
            <a:r>
              <a:rPr lang="de-DE" sz="2000" b="1" dirty="0" smtClean="0">
                <a:solidFill>
                  <a:srgbClr val="002266"/>
                </a:solidFill>
              </a:rPr>
              <a:t>Verkehrslage </a:t>
            </a:r>
            <a:r>
              <a:rPr lang="de-DE" sz="2000" b="1" dirty="0" err="1" smtClean="0">
                <a:solidFill>
                  <a:srgbClr val="002266"/>
                </a:solidFill>
              </a:rPr>
              <a:t>lebensälterer</a:t>
            </a:r>
            <a:r>
              <a:rPr lang="de-DE" sz="2000" b="1" dirty="0" smtClean="0">
                <a:solidFill>
                  <a:srgbClr val="002266"/>
                </a:solidFill>
              </a:rPr>
              <a:t> Menschen</a:t>
            </a:r>
            <a:endParaRPr lang="de-DE" sz="2000" dirty="0" smtClean="0">
              <a:solidFill>
                <a:srgbClr val="002266"/>
              </a:solidFill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8029592" y="6581001"/>
            <a:ext cx="1114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>
                <a:solidFill>
                  <a:schemeClr val="bg2"/>
                </a:solidFill>
              </a:rPr>
              <a:t>Oktober </a:t>
            </a:r>
            <a:r>
              <a:rPr lang="de-DE" sz="1200" dirty="0" smtClean="0">
                <a:solidFill>
                  <a:schemeClr val="bg2"/>
                </a:solidFill>
              </a:rPr>
              <a:t>2015</a:t>
            </a:r>
            <a:endParaRPr lang="de-DE" sz="1200" dirty="0">
              <a:solidFill>
                <a:schemeClr val="bg2"/>
              </a:solidFill>
            </a:endParaRPr>
          </a:p>
        </p:txBody>
      </p:sp>
      <p:pic>
        <p:nvPicPr>
          <p:cNvPr id="1536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002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038600"/>
            <a:ext cx="157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" descr="T:\PPr Stab 1\PPr Stab 14\St 1417\06   Fotos\Fotos Verkehrssicherheitsberatung\Seniorenthea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419600"/>
            <a:ext cx="1371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T:\PPr Stab 1\PPr Stab 14\St 1417\06   Fotos\Fotos Verkehrssicherheitsberatung\Seniorenberatu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143000"/>
            <a:ext cx="11541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3" descr="T:\PPr Stab 1\PPr Stab 14\St 1417\06   Fotos\Fotos Verkehrssicherheitsberatung\Seniorensicherhei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1295400"/>
            <a:ext cx="9144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 descr="T:\PPr Stab 1\PPr Stab 14\St 1417\06   Fotos\Fotos Verkehrssicherheitsberatung\RÜS mit Zuschauer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4191000"/>
            <a:ext cx="114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5" descr="T:\PPr Stab 1\PPr Stab 14\St 1417\06   Fotos\Fotos Verkehrssicherheitsberatung\Medikament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1676400"/>
            <a:ext cx="127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4343400"/>
            <a:ext cx="1323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914400"/>
            <a:ext cx="10668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1800" y="3962400"/>
            <a:ext cx="13541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835696" y="5657671"/>
            <a:ext cx="5904656" cy="120032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 dirty="0" smtClean="0">
                <a:solidFill>
                  <a:srgbClr val="002060"/>
                </a:solidFill>
                <a:latin typeface="Arial Unicode MS" pitchFamily="34" charset="-128"/>
              </a:rPr>
              <a:t>Stefanie Spaniol &amp; Falk Schobranski</a:t>
            </a:r>
          </a:p>
          <a:p>
            <a:pPr algn="ctr">
              <a:spcBef>
                <a:spcPct val="50000"/>
              </a:spcBef>
            </a:pPr>
            <a:r>
              <a:rPr lang="de-DE" dirty="0" smtClean="0">
                <a:solidFill>
                  <a:srgbClr val="002060"/>
                </a:solidFill>
                <a:latin typeface="Arial Unicode MS" pitchFamily="34" charset="-128"/>
              </a:rPr>
              <a:t>Stabsachbereich Verkehr</a:t>
            </a:r>
          </a:p>
          <a:p>
            <a:pPr algn="ctr">
              <a:spcBef>
                <a:spcPct val="50000"/>
              </a:spcBef>
            </a:pPr>
            <a:r>
              <a:rPr lang="de-DE" dirty="0" smtClean="0">
                <a:solidFill>
                  <a:srgbClr val="002060"/>
                </a:solidFill>
                <a:latin typeface="Arial Unicode MS" pitchFamily="34" charset="-128"/>
              </a:rPr>
              <a:t>im Präsidialstab der Polizei Berlin</a:t>
            </a:r>
            <a:endParaRPr lang="de-DE" dirty="0">
              <a:solidFill>
                <a:srgbClr val="00206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267744" y="188640"/>
            <a:ext cx="5622163" cy="720080"/>
          </a:xfrm>
          <a:prstGeom prst="rect">
            <a:avLst/>
          </a:prstGeom>
        </p:spPr>
        <p:txBody>
          <a:bodyPr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Verkehrsunfälle mit Seniorenbeteiligung</a:t>
            </a:r>
            <a:endParaRPr lang="de-DE" sz="2000" b="1" kern="0" dirty="0" smtClean="0">
              <a:solidFill>
                <a:srgbClr val="99CC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625211" y="114434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2400" b="1" kern="0" dirty="0" smtClean="0">
                <a:solidFill>
                  <a:srgbClr val="002060"/>
                </a:solidFill>
              </a:rPr>
              <a:t>Zeitliche Verteilung </a:t>
            </a:r>
            <a:r>
              <a:rPr lang="de-DE" sz="2400" kern="0" dirty="0" smtClean="0">
                <a:solidFill>
                  <a:srgbClr val="002060"/>
                </a:solidFill>
              </a:rPr>
              <a:t>der Verkehrsunfälle mit Seniorenbeteiligung in Berlin 2015 und 2016</a:t>
            </a:r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15631" t="13241" r="17246" b="20557"/>
          <a:stretch/>
        </p:blipFill>
        <p:spPr>
          <a:xfrm>
            <a:off x="1187624" y="1992033"/>
            <a:ext cx="7272808" cy="4483237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 flipV="1">
            <a:off x="4139952" y="2996952"/>
            <a:ext cx="1080120" cy="108012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8" name="Ellipse 17"/>
          <p:cNvSpPr/>
          <p:nvPr/>
        </p:nvSpPr>
        <p:spPr>
          <a:xfrm flipV="1">
            <a:off x="5918942" y="2852936"/>
            <a:ext cx="2016224" cy="106072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43968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267744" y="188640"/>
            <a:ext cx="5622163" cy="72008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Hauptunfallursachen von Senioren</a:t>
            </a:r>
            <a:endParaRPr lang="de-DE" sz="2000" b="1" kern="0" dirty="0" smtClean="0">
              <a:solidFill>
                <a:srgbClr val="99CC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15054" t="37850" r="21506" b="10537"/>
          <a:stretch/>
        </p:blipFill>
        <p:spPr>
          <a:xfrm>
            <a:off x="832387" y="1484784"/>
            <a:ext cx="7647249" cy="388843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115616" y="573325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Unfälle mit schweren oder tödlichen Folgen ereignen sich meist mit Fußgängern: Fehler beim Überqueren der Fahrbahn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1592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267744" y="188640"/>
            <a:ext cx="5622163" cy="72008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Verkehrsunfälle mit Seniorenbeteiligung</a:t>
            </a:r>
            <a:endParaRPr lang="de-DE" sz="2000" b="1" kern="0" dirty="0" smtClean="0">
              <a:solidFill>
                <a:srgbClr val="99CC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5576" y="6453336"/>
            <a:ext cx="838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Quelle: DESTATIS, Verkehrsunfälle 2016, Fachserie 8 Reihe 7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1187624" y="1171948"/>
            <a:ext cx="73448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Beteiligte Pkw-Fahrer an Unfällen mit Personenschaden 2016 in Deutschland nach Altersgruppen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29618" t="35784" r="30125" b="21275"/>
          <a:stretch/>
        </p:blipFill>
        <p:spPr>
          <a:xfrm>
            <a:off x="1691680" y="2143062"/>
            <a:ext cx="5544616" cy="36964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267744" y="188640"/>
            <a:ext cx="5622163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lvl="0" algn="ctr"/>
            <a:r>
              <a:rPr lang="de-DE" sz="2000" b="1" dirty="0">
                <a:solidFill>
                  <a:srgbClr val="002060"/>
                </a:solidFill>
                <a:latin typeface="Arial" panose="020B0604020202020204" pitchFamily="34" charset="0"/>
              </a:rPr>
              <a:t>Unfallfolgen für Senioren in Berlin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5576" y="1122128"/>
            <a:ext cx="73448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75656" y="1916833"/>
            <a:ext cx="6048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2016 ... war</a:t>
            </a:r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Jede/r 2. Unfalltote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Jede/r 7. Schwerverletzte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Jede/r 14. Leichtverletzte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dirty="0" smtClean="0"/>
              <a:t>älter als 64 Jahre.</a:t>
            </a:r>
          </a:p>
          <a:p>
            <a:endParaRPr lang="de-DE" dirty="0"/>
          </a:p>
          <a:p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75656" y="4221088"/>
            <a:ext cx="51125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		56 </a:t>
            </a:r>
            <a:r>
              <a:rPr lang="de-DE" sz="2000" b="1" dirty="0"/>
              <a:t>Verkehrsunfalltote</a:t>
            </a:r>
          </a:p>
          <a:p>
            <a:r>
              <a:rPr lang="de-DE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davon </a:t>
            </a:r>
            <a:r>
              <a:rPr lang="de-DE" dirty="0" smtClean="0"/>
              <a:t>26 </a:t>
            </a:r>
            <a:r>
              <a:rPr lang="de-DE" dirty="0"/>
              <a:t>Senioren (</a:t>
            </a:r>
            <a:r>
              <a:rPr lang="de-DE" dirty="0">
                <a:solidFill>
                  <a:srgbClr val="FF0000"/>
                </a:solidFill>
              </a:rPr>
              <a:t>46 % aller VU-Tote</a:t>
            </a:r>
            <a:r>
              <a:rPr lang="de-DE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16 davon als zu Fuß Gehende beteiligt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7 davon </a:t>
            </a:r>
            <a:r>
              <a:rPr lang="de-DE" dirty="0" smtClean="0"/>
              <a:t>als Fahrrad Fahrende beteiligt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971600" y="1073204"/>
            <a:ext cx="6657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Insgesamt betrachtet ergab sich für Berlin eine Unfallbelastung von 232 Verkehrsunfällen je 10.000 einwohnenden Senioren.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267744" y="188640"/>
            <a:ext cx="5622163" cy="720080"/>
          </a:xfrm>
          <a:prstGeom prst="rect">
            <a:avLst/>
          </a:prstGeom>
        </p:spPr>
        <p:txBody>
          <a:bodyPr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</a:t>
            </a:r>
            <a:r>
              <a:rPr lang="de-DE" sz="2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Verkehrssicherheit</a:t>
            </a:r>
            <a:endParaRPr lang="de-DE" sz="20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99CC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87624" y="127650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de-DE" dirty="0" smtClean="0"/>
              <a:t>einen Anteil an der Gesamtbevölkerung von 19 %</a:t>
            </a:r>
          </a:p>
          <a:p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 einen Anteil von Personenschäden bei Unfällen von 17% </a:t>
            </a:r>
          </a:p>
          <a:p>
            <a:pPr>
              <a:buFont typeface="Wingdings" pitchFamily="2" charset="2"/>
              <a:buChar char="ü"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 einen Anteil bei den Getöteten von 46 % </a:t>
            </a:r>
          </a:p>
          <a:p>
            <a:pPr>
              <a:buFont typeface="Wingdings" pitchFamily="2" charset="2"/>
              <a:buChar char="ü"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Anteil an Hauptverursachern bei Pkw-VU von 66 % </a:t>
            </a:r>
          </a:p>
          <a:p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971600" y="3718469"/>
            <a:ext cx="77768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pPr>
              <a:spcAft>
                <a:spcPts val="1200"/>
              </a:spcAft>
            </a:pPr>
            <a:r>
              <a:rPr lang="de-DE" dirty="0" smtClean="0"/>
              <a:t>Risiko, für einen Senior durch einen Verkehrsunfall zu </a:t>
            </a:r>
            <a:r>
              <a:rPr lang="de-DE" b="1" u="sng" dirty="0" smtClean="0">
                <a:solidFill>
                  <a:srgbClr val="C00000"/>
                </a:solidFill>
              </a:rPr>
              <a:t>verunglücken</a:t>
            </a:r>
            <a:r>
              <a:rPr lang="de-DE" dirty="0" smtClean="0"/>
              <a:t>, ist gegenüber dem Durchschnitt der Gesamtbevölkerung nur </a:t>
            </a:r>
            <a:r>
              <a:rPr lang="de-DE" b="1" dirty="0" smtClean="0"/>
              <a:t>halb so hoch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 Risiko, sich bei einem Unfall </a:t>
            </a:r>
            <a:r>
              <a:rPr lang="de-DE" b="1" u="sng" dirty="0" smtClean="0">
                <a:solidFill>
                  <a:srgbClr val="C00000"/>
                </a:solidFill>
              </a:rPr>
              <a:t>schwer zu verletzen</a:t>
            </a:r>
            <a:r>
              <a:rPr lang="de-DE" dirty="0" smtClean="0"/>
              <a:t>, ist für einen Senior </a:t>
            </a:r>
            <a:r>
              <a:rPr lang="de-DE" b="1" dirty="0" smtClean="0"/>
              <a:t>deutlich höher </a:t>
            </a:r>
            <a:r>
              <a:rPr lang="de-DE" dirty="0" smtClean="0"/>
              <a:t>als bei den unter 65-Jährigen (25 % zu 16%).</a:t>
            </a:r>
          </a:p>
          <a:p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 Es besteht ein </a:t>
            </a:r>
            <a:r>
              <a:rPr lang="de-DE" b="1" dirty="0" smtClean="0"/>
              <a:t>höheres</a:t>
            </a:r>
            <a:r>
              <a:rPr lang="de-DE" dirty="0" smtClean="0"/>
              <a:t> Risiko </a:t>
            </a:r>
            <a:r>
              <a:rPr lang="de-DE" b="1" u="sng" dirty="0" smtClean="0">
                <a:solidFill>
                  <a:srgbClr val="C00000"/>
                </a:solidFill>
              </a:rPr>
              <a:t>getötet</a:t>
            </a:r>
            <a:r>
              <a:rPr lang="de-DE" dirty="0" smtClean="0"/>
              <a:t> zu werden als bei allen anderen Altersgruppen.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467544" y="3533803"/>
            <a:ext cx="6717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</a:rPr>
              <a:t>Das </a:t>
            </a: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ergibt </a:t>
            </a: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</a:rPr>
              <a:t>folgende Risikoeinschätzung: </a:t>
            </a:r>
          </a:p>
        </p:txBody>
      </p:sp>
      <p:sp>
        <p:nvSpPr>
          <p:cNvPr id="3" name="Rechteck 2"/>
          <p:cNvSpPr/>
          <p:nvPr/>
        </p:nvSpPr>
        <p:spPr>
          <a:xfrm>
            <a:off x="452192" y="928170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</a:rPr>
              <a:t>Menschen mit 65 und älter hatten 2016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1" y="1772816"/>
            <a:ext cx="8165081" cy="46085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67744" y="188640"/>
            <a:ext cx="5622163" cy="72008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Physiologlische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 Auswirkungen</a:t>
            </a:r>
            <a:endParaRPr lang="de-DE" sz="2000" b="1" kern="0" dirty="0" smtClean="0">
              <a:solidFill>
                <a:srgbClr val="99CC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83568" y="1124744"/>
            <a:ext cx="788436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Psycho-physische und motorische Einschränkungen im Alter 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83568" y="1844824"/>
            <a:ext cx="7920880" cy="446449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83568" y="1700808"/>
            <a:ext cx="8244408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</a:rPr>
              <a:t>verminderte Wahrnehmungsfähigkeit 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 der </a:t>
            </a:r>
            <a:r>
              <a:rPr lang="de-DE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Augen</a:t>
            </a:r>
            <a:r>
              <a:rPr lang="de-DE" dirty="0" smtClean="0">
                <a:latin typeface="Arial" panose="020B0604020202020204" pitchFamily="34" charset="0"/>
              </a:rPr>
              <a:t> (</a:t>
            </a:r>
            <a:r>
              <a:rPr lang="de-DE" i="1" dirty="0" smtClean="0">
                <a:latin typeface="Arial" panose="020B0604020202020204" pitchFamily="34" charset="0"/>
              </a:rPr>
              <a:t>verengtes Blickfeld, reduziertes peripheres Sehen, 			Blendempfindlichkeit, Dämmerungssehen</a:t>
            </a:r>
            <a:r>
              <a:rPr lang="de-DE" dirty="0" smtClean="0">
                <a:latin typeface="Arial" panose="020B0604020202020204" pitchFamily="34" charset="0"/>
              </a:rPr>
              <a:t>) 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 des </a:t>
            </a:r>
            <a:r>
              <a:rPr lang="de-DE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Hörvermögens</a:t>
            </a:r>
          </a:p>
          <a:p>
            <a:pPr lvl="1"/>
            <a:endParaRPr lang="de-DE" dirty="0" smtClean="0"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</a:rPr>
              <a:t>Informationsverarbeitung und Koordination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 Abstands- und Geschwindigkeitseinschränkungen	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 Anfälligkeit bei Ablenkungen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 Verringerte Selektionsfähigkeit (geteilte Aufmerksamkeit) 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Multi-Tasking-Fähigkeit</a:t>
            </a:r>
            <a:endParaRPr lang="de-DE" dirty="0">
              <a:latin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 längere Informations- und Orientierungszeiten </a:t>
            </a:r>
            <a:endParaRPr lang="de-DE" dirty="0">
              <a:latin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</a:rPr>
              <a:t>Motorik</a:t>
            </a:r>
            <a:endParaRPr lang="de-DE" b="1" dirty="0">
              <a:latin typeface="Arial" panose="020B0604020202020204" pitchFamily="34" charset="0"/>
            </a:endParaRPr>
          </a:p>
          <a:p>
            <a:pPr lvl="1"/>
            <a:r>
              <a:rPr lang="de-DE" dirty="0" smtClean="0">
                <a:latin typeface="Arial" panose="020B0604020202020204" pitchFamily="34" charset="0"/>
              </a:rPr>
              <a:t>• Beweglichkeit </a:t>
            </a:r>
            <a:r>
              <a:rPr lang="de-DE" dirty="0">
                <a:latin typeface="Arial" panose="020B0604020202020204" pitchFamily="34" charset="0"/>
              </a:rPr>
              <a:t>der Wirbelsäule im Hals-/ </a:t>
            </a:r>
            <a:r>
              <a:rPr lang="de-DE" dirty="0" smtClean="0">
                <a:latin typeface="Arial" panose="020B0604020202020204" pitchFamily="34" charset="0"/>
              </a:rPr>
              <a:t>Lendenbereich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 Kraft </a:t>
            </a:r>
            <a:endParaRPr lang="de-DE" dirty="0">
              <a:latin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2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899592" y="1844824"/>
            <a:ext cx="824440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dirty="0" smtClean="0"/>
              <a:t>Ein 60-jähriger </a:t>
            </a:r>
            <a:r>
              <a:rPr lang="de-DE" dirty="0"/>
              <a:t>benötigt 8mal so viel Licht </a:t>
            </a:r>
            <a:r>
              <a:rPr lang="de-DE" dirty="0" smtClean="0"/>
              <a:t>um das </a:t>
            </a:r>
            <a:r>
              <a:rPr lang="de-DE" dirty="0"/>
              <a:t>Gleiche zu sehen wie ein </a:t>
            </a:r>
          </a:p>
          <a:p>
            <a:r>
              <a:rPr lang="de-DE" dirty="0" smtClean="0"/>
              <a:t>20-jähriger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Kontrastsehen verringert 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Blendempfindlichkeit</a:t>
            </a:r>
            <a:r>
              <a:rPr lang="de-DE" dirty="0" smtClean="0"/>
              <a:t> erhöht 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Wirkung der Blendung bei Nacht 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4" y="188640"/>
            <a:ext cx="5622163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Physiologlische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 Auswirkungen</a:t>
            </a:r>
            <a:endParaRPr lang="de-DE" sz="2000" b="1" kern="0" dirty="0" smtClean="0">
              <a:solidFill>
                <a:srgbClr val="99CC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79712" y="1268760"/>
            <a:ext cx="567037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Sehfähigkeit und </a:t>
            </a:r>
            <a:r>
              <a:rPr lang="de-DE" sz="2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Blendempfindlichkeit</a:t>
            </a:r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… 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38" y="1838147"/>
            <a:ext cx="8056376" cy="435242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054171"/>
            <a:ext cx="7765307" cy="418443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984040"/>
            <a:ext cx="8031722" cy="43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51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899592" y="1844824"/>
            <a:ext cx="8244408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e-DE" dirty="0" smtClean="0">
                <a:latin typeface="Arial" panose="020B0604020202020204" pitchFamily="34" charset="0"/>
              </a:rPr>
              <a:t>  sind </a:t>
            </a:r>
            <a:r>
              <a:rPr lang="de-DE" dirty="0">
                <a:latin typeface="Arial" panose="020B0604020202020204" pitchFamily="34" charset="0"/>
              </a:rPr>
              <a:t>nicht universell, sondern </a:t>
            </a:r>
            <a:r>
              <a:rPr lang="de-DE" b="1" u="sng" dirty="0" smtClean="0">
                <a:latin typeface="Arial" panose="020B0604020202020204" pitchFamily="34" charset="0"/>
              </a:rPr>
              <a:t>individuell. </a:t>
            </a:r>
            <a:endParaRPr lang="de-DE" b="1" u="sng" dirty="0">
              <a:latin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e-DE" dirty="0" smtClean="0">
                <a:latin typeface="Arial" panose="020B0604020202020204" pitchFamily="34" charset="0"/>
              </a:rPr>
              <a:t>  sind </a:t>
            </a:r>
            <a:r>
              <a:rPr lang="de-DE" u="sng" dirty="0">
                <a:solidFill>
                  <a:srgbClr val="0070C0"/>
                </a:solidFill>
                <a:latin typeface="Arial" panose="020B0604020202020204" pitchFamily="34" charset="0"/>
              </a:rPr>
              <a:t>nicht</a:t>
            </a:r>
            <a:r>
              <a:rPr lang="de-DE" dirty="0">
                <a:latin typeface="Arial" panose="020B0604020202020204" pitchFamily="34" charset="0"/>
              </a:rPr>
              <a:t> vom </a:t>
            </a:r>
            <a:r>
              <a:rPr lang="de-DE" dirty="0" smtClean="0">
                <a:latin typeface="Arial" panose="020B0604020202020204" pitchFamily="34" charset="0"/>
              </a:rPr>
              <a:t>chronologischen Alter abhängig, sondern vom </a:t>
            </a:r>
          </a:p>
          <a:p>
            <a:r>
              <a:rPr lang="de-DE" b="1" dirty="0">
                <a:latin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</a:rPr>
              <a:t>    </a:t>
            </a:r>
            <a:r>
              <a:rPr lang="de-DE" b="1" u="sng" dirty="0" smtClean="0">
                <a:latin typeface="Arial" panose="020B0604020202020204" pitchFamily="34" charset="0"/>
              </a:rPr>
              <a:t>funktionalem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b="1" u="sng" dirty="0">
                <a:latin typeface="Arial" panose="020B0604020202020204" pitchFamily="34" charset="0"/>
              </a:rPr>
              <a:t>Alter</a:t>
            </a:r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</a:rPr>
              <a:t>(biologische und soziale Faktoren).</a:t>
            </a:r>
            <a:endParaRPr lang="de-DE" dirty="0">
              <a:latin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e-DE" dirty="0" smtClean="0">
                <a:latin typeface="Arial" panose="020B0604020202020204" pitchFamily="34" charset="0"/>
              </a:rPr>
              <a:t>  führen beim Ausbruch von Krankheiten häufiger zum </a:t>
            </a:r>
            <a:r>
              <a:rPr lang="de-DE" b="1" u="sng" dirty="0" smtClean="0">
                <a:latin typeface="Arial" panose="020B0604020202020204" pitchFamily="34" charset="0"/>
              </a:rPr>
              <a:t>Selbstverzicht</a:t>
            </a:r>
            <a:r>
              <a:rPr lang="de-DE" dirty="0" smtClean="0">
                <a:latin typeface="Arial" panose="020B0604020202020204" pitchFamily="34" charset="0"/>
              </a:rPr>
              <a:t> (Kfz).</a:t>
            </a:r>
          </a:p>
          <a:p>
            <a:endParaRPr lang="de-DE" dirty="0" smtClean="0">
              <a:latin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</a:rPr>
              <a:t> Höhepunkt </a:t>
            </a:r>
            <a:r>
              <a:rPr lang="de-DE" dirty="0">
                <a:latin typeface="Arial" panose="020B0604020202020204" pitchFamily="34" charset="0"/>
              </a:rPr>
              <a:t>der Leistungsfähigkeit </a:t>
            </a:r>
            <a:r>
              <a:rPr lang="de-DE" dirty="0" smtClean="0">
                <a:latin typeface="Arial" panose="020B0604020202020204" pitchFamily="34" charset="0"/>
              </a:rPr>
              <a:t>in unterschiedlichen </a:t>
            </a:r>
            <a:r>
              <a:rPr lang="de-DE" dirty="0">
                <a:latin typeface="Arial" panose="020B0604020202020204" pitchFamily="34" charset="0"/>
              </a:rPr>
              <a:t>Lebensaltern </a:t>
            </a:r>
            <a:r>
              <a:rPr lang="de-DE" dirty="0" smtClean="0">
                <a:latin typeface="Arial" panose="020B0604020202020204" pitchFamily="34" charset="0"/>
              </a:rPr>
              <a:t>	</a:t>
            </a:r>
          </a:p>
          <a:p>
            <a:pPr>
              <a:buFont typeface="Wingdings" pitchFamily="2" charset="2"/>
              <a:buChar char="Ø"/>
            </a:pPr>
            <a:endParaRPr lang="de-DE" dirty="0" smtClean="0"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</a:rPr>
              <a:t> Das kalendarische Alter beschreibt allein </a:t>
            </a:r>
            <a:r>
              <a:rPr lang="de-DE" u="sng" dirty="0" smtClean="0">
                <a:latin typeface="Arial" panose="020B0604020202020204" pitchFamily="34" charset="0"/>
              </a:rPr>
              <a:t>kein Risiko </a:t>
            </a:r>
            <a:r>
              <a:rPr lang="de-DE" dirty="0" smtClean="0">
                <a:latin typeface="Arial" panose="020B0604020202020204" pitchFamily="34" charset="0"/>
              </a:rPr>
              <a:t>im Straßenverkehr</a:t>
            </a:r>
          </a:p>
          <a:p>
            <a:pPr>
              <a:buFont typeface="Wingdings" pitchFamily="2" charset="2"/>
              <a:buChar char="Ø"/>
            </a:pPr>
            <a:endParaRPr lang="de-DE" dirty="0" smtClean="0"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</a:rPr>
              <a:t> Kompensation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4" y="188640"/>
            <a:ext cx="5622163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Physiologlische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 Auswirkungen</a:t>
            </a:r>
            <a:endParaRPr lang="de-DE" sz="2000" b="1" kern="0" dirty="0" smtClean="0">
              <a:solidFill>
                <a:srgbClr val="99CC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79712" y="1268760"/>
            <a:ext cx="567037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000" b="1" dirty="0">
                <a:solidFill>
                  <a:srgbClr val="002060"/>
                </a:solidFill>
                <a:latin typeface="Arial" panose="020B0604020202020204" pitchFamily="34" charset="0"/>
              </a:rPr>
              <a:t>Veränderungen der Kompetenzen im </a:t>
            </a:r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Alter … 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7032"/>
            <a:ext cx="2108107" cy="15790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44" y="3722810"/>
            <a:ext cx="2816897" cy="15732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937" y="3717032"/>
            <a:ext cx="2371551" cy="15781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29039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835696" y="116632"/>
            <a:ext cx="6270235" cy="49737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01635" y="480010"/>
            <a:ext cx="72008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polizeiliche Maßnahmen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93812" y="1484784"/>
            <a:ext cx="83884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</a:rPr>
              <a:t>Hauptsächlich </a:t>
            </a:r>
            <a:r>
              <a:rPr lang="de-DE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finden präventive 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</a:rPr>
              <a:t>Veranstaltungen in oder im Nahbereich von Senioren-Begegnungsstätten </a:t>
            </a:r>
            <a:r>
              <a:rPr lang="de-DE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statt. 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</a:rPr>
              <a:t>Die Themen solcher Veranstaltungen sind: 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buFont typeface="Symbol" panose="05050102010706020507" pitchFamily="18" charset="2"/>
              <a:buChar char="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Dunkle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Jahreszeit,</a:t>
            </a:r>
            <a:endParaRPr lang="de-DE" dirty="0"/>
          </a:p>
          <a:p>
            <a:pPr marL="342900" lvl="0" indent="-342900" algn="just" eaLnBrk="0" fontAlgn="base" hangingPunct="0">
              <a:buFont typeface="Symbol" panose="05050102010706020507" pitchFamily="18" charset="2"/>
              <a:buChar char="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Überqueren der Fahrbahn und Benutzung von Überquerungshilfen,</a:t>
            </a:r>
            <a:endParaRPr lang="de-DE" dirty="0"/>
          </a:p>
          <a:p>
            <a:pPr marL="342900" lvl="0" indent="-342900" algn="just" eaLnBrk="0" fontAlgn="base" hangingPunct="0">
              <a:buFont typeface="Symbol" panose="05050102010706020507" pitchFamily="18" charset="2"/>
              <a:buChar char="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Fehleinschätzung von Entfernung und Geschwindigkeit,</a:t>
            </a:r>
            <a:endParaRPr lang="de-DE" dirty="0"/>
          </a:p>
          <a:p>
            <a:pPr marL="342900" lvl="0" indent="-342900" algn="just" eaLnBrk="0" fontAlgn="base" hangingPunct="0">
              <a:buFont typeface="Symbol" panose="05050102010706020507" pitchFamily="18" charset="2"/>
              <a:buChar char="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Medikamente im Straßenverkehr,</a:t>
            </a:r>
            <a:endParaRPr lang="de-DE" dirty="0"/>
          </a:p>
          <a:p>
            <a:pPr marL="342900" lvl="0" indent="-342900" algn="just" eaLnBrk="0" fontAlgn="base" hangingPunct="0">
              <a:buFont typeface="Symbol" panose="05050102010706020507" pitchFamily="18" charset="2"/>
              <a:buChar char="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Integrative Ansatz: Kriminalprävention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(z.B.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Enkeltrick, Taschendiebstahl)</a:t>
            </a:r>
            <a:endParaRPr lang="de-DE" dirty="0"/>
          </a:p>
          <a:p>
            <a:pPr marL="457200" algn="just" eaLnBrk="0" fontAlgn="base" hangingPunct="0"/>
            <a:r>
              <a:rPr lang="de-DE" dirty="0">
                <a:latin typeface="Arial" panose="020B0604020202020204" pitchFamily="34" charset="0"/>
              </a:rPr>
              <a:t> </a:t>
            </a:r>
            <a:endParaRPr lang="de-DE" dirty="0"/>
          </a:p>
          <a:p>
            <a:pPr algn="just" eaLnBrk="0" fontAlgn="base" hangingPunct="0"/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Gemeinsame Aktionen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mit anderen Institutionen oder Ämtern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(Gesundheitstage BA z.B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Pankower Sicherheitstage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de-DE" dirty="0"/>
          </a:p>
          <a:p>
            <a:pPr marL="457200" algn="just" eaLnBrk="0" fontAlgn="base" hangingPunct="0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dirty="0"/>
          </a:p>
          <a:p>
            <a:pPr algn="just" eaLnBrk="0" fontAlgn="base" hangingPunct="0"/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Viele aufklärende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Gespräche im öffentlichen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Verkehrsraum</a:t>
            </a:r>
            <a:endParaRPr lang="de-DE" dirty="0"/>
          </a:p>
          <a:p>
            <a:pPr algn="just" eaLnBrk="0" fontAlgn="base" hangingPunct="0"/>
            <a:r>
              <a:rPr lang="de-DE" dirty="0">
                <a:latin typeface="Arial" panose="020B0604020202020204" pitchFamily="34" charset="0"/>
              </a:rPr>
              <a:t> </a:t>
            </a:r>
            <a:endParaRPr lang="de-DE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835696" y="116632"/>
            <a:ext cx="6270235" cy="49737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01635" y="480010"/>
            <a:ext cx="72008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polizeiliche Maßnahmen: Dunkle Jahreszeit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27584" y="6079014"/>
            <a:ext cx="610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Die </a:t>
            </a:r>
            <a:r>
              <a:rPr lang="de-DE" sz="2000" b="1" dirty="0" smtClean="0"/>
              <a:t>Helligkeit</a:t>
            </a:r>
            <a:r>
              <a:rPr lang="de-DE" sz="2000" dirty="0" smtClean="0"/>
              <a:t> der Kleidung kann über Leben und Tod entscheiden!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1331640" y="128028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Unterschied bei </a:t>
            </a:r>
            <a:r>
              <a:rPr lang="de-DE" sz="2000" b="1" dirty="0" smtClean="0"/>
              <a:t>dunkel gekleidetem </a:t>
            </a:r>
            <a:r>
              <a:rPr lang="de-DE" sz="2000" dirty="0" smtClean="0"/>
              <a:t>Fußgänger</a:t>
            </a:r>
          </a:p>
          <a:p>
            <a:pPr algn="ctr"/>
            <a:r>
              <a:rPr lang="de-DE" sz="2000" b="1" dirty="0" smtClean="0">
                <a:solidFill>
                  <a:srgbClr val="FF0000"/>
                </a:solidFill>
              </a:rPr>
              <a:t>mit </a:t>
            </a:r>
            <a:r>
              <a:rPr lang="de-DE" sz="2000" dirty="0" smtClean="0"/>
              <a:t>und           </a:t>
            </a:r>
            <a:r>
              <a:rPr lang="de-DE" sz="2000" b="1" dirty="0" smtClean="0">
                <a:solidFill>
                  <a:srgbClr val="FF0000"/>
                </a:solidFill>
              </a:rPr>
              <a:t>ohne Accessoire</a:t>
            </a:r>
            <a:endParaRPr lang="de-DE" sz="2000" b="1" dirty="0">
              <a:solidFill>
                <a:srgbClr val="FF000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/>
          <a:srcRect l="4645" r="41558"/>
          <a:stretch/>
        </p:blipFill>
        <p:spPr>
          <a:xfrm>
            <a:off x="1144067" y="2128590"/>
            <a:ext cx="2736304" cy="381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/>
          <a:srcRect l="4645" r="41558"/>
          <a:stretch/>
        </p:blipFill>
        <p:spPr>
          <a:xfrm>
            <a:off x="4427984" y="2128590"/>
            <a:ext cx="2736304" cy="3810000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6228184" y="3508013"/>
            <a:ext cx="457200" cy="533401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3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geocaching-franken.de/wp-content/uploads/2008/12/dreiecksschild-fragezeichen-296777.jpg"/>
          <p:cNvPicPr>
            <a:picLocks noChangeAspect="1" noChangeArrowheads="1"/>
          </p:cNvPicPr>
          <p:nvPr/>
        </p:nvPicPr>
        <p:blipFill>
          <a:blip r:embed="rId4" cstate="print">
            <a:lum bright="70000"/>
          </a:blip>
          <a:srcRect/>
          <a:stretch>
            <a:fillRect/>
          </a:stretch>
        </p:blipFill>
        <p:spPr bwMode="auto">
          <a:xfrm>
            <a:off x="611560" y="1052282"/>
            <a:ext cx="8352928" cy="5724636"/>
          </a:xfrm>
          <a:prstGeom prst="rect">
            <a:avLst/>
          </a:prstGeom>
          <a:solidFill>
            <a:schemeClr val="accent1">
              <a:alpha val="80000"/>
            </a:schemeClr>
          </a:solidFill>
          <a:effectLst>
            <a:softEdge rad="1270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907704" y="188640"/>
            <a:ext cx="5976664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  <a:t>Senioren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  <a:t> und 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99CC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Verkehrssicherheit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Übersicht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8033" y="2359935"/>
            <a:ext cx="6264695" cy="461665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Sind Senioren eine Risikogruppe?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23741" y="1295497"/>
            <a:ext cx="3612758" cy="461665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Wer ist ein Senior?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66499" y="4826319"/>
            <a:ext cx="6064520" cy="461665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Sind Senioren Verursacher oder Opfer?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43608" y="1815207"/>
            <a:ext cx="8136904" cy="461665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Wie entwickelt sich die Gesellschaft demographisch?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67544" y="3113028"/>
            <a:ext cx="7200800" cy="461665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Wie sind die statistischen Basisdaten?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19572" y="3747095"/>
            <a:ext cx="8352928" cy="830997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Welche Merkmale des Alterns stellen ein Risiko im Straßenverkehr dar?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 rot="21581411">
            <a:off x="1065743" y="5587662"/>
            <a:ext cx="5358243" cy="830997"/>
          </a:xfrm>
          <a:prstGeom prst="rect">
            <a:avLst/>
          </a:prstGeom>
          <a:solidFill>
            <a:schemeClr val="bg1">
              <a:alpha val="8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Welche thematischen Ansätze zur Situationsverbesserung gibt es?</a:t>
            </a:r>
            <a:endParaRPr lang="de-DE" sz="2400" b="1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835696" y="116632"/>
            <a:ext cx="6270235" cy="49737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01635" y="480010"/>
            <a:ext cx="72008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polizeiliche Maßnahmen: Dunkle Jahreszeit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70131" y="1202946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Unterschiede zwischen </a:t>
            </a:r>
            <a:endParaRPr lang="de-DE" sz="2000" dirty="0"/>
          </a:p>
          <a:p>
            <a:pPr algn="ctr"/>
            <a:r>
              <a:rPr lang="de-DE" sz="2000" b="1" dirty="0" smtClean="0">
                <a:solidFill>
                  <a:srgbClr val="FF0000"/>
                </a:solidFill>
              </a:rPr>
              <a:t>heller Kleidung </a:t>
            </a:r>
            <a:r>
              <a:rPr lang="de-DE" sz="2000" dirty="0" smtClean="0"/>
              <a:t>und              </a:t>
            </a:r>
            <a:r>
              <a:rPr lang="de-DE" sz="2000" b="1" dirty="0" smtClean="0">
                <a:solidFill>
                  <a:srgbClr val="FF0000"/>
                </a:solidFill>
              </a:rPr>
              <a:t>zusätzlichen Reflektoren</a:t>
            </a:r>
            <a:endParaRPr lang="de-DE" sz="2000" b="1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35" y="2348880"/>
            <a:ext cx="2950720" cy="38103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l="40252" r="1731"/>
          <a:stretch/>
        </p:blipFill>
        <p:spPr>
          <a:xfrm>
            <a:off x="4427984" y="2346218"/>
            <a:ext cx="2952328" cy="38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835696" y="116632"/>
            <a:ext cx="6270235" cy="49737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01635" y="480010"/>
            <a:ext cx="72008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polizeiliche Maßnahmen: Dunkle Jahreszeit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-1044624" y="121272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Sichtbarkeit und Anhalteweg</a:t>
            </a:r>
            <a:endParaRPr lang="de-DE" sz="2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89593" y="5099487"/>
            <a:ext cx="61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/>
              <a:t>Bei </a:t>
            </a:r>
            <a:r>
              <a:rPr lang="de-DE" sz="1800" b="1" dirty="0" smtClean="0">
                <a:solidFill>
                  <a:srgbClr val="FF0000"/>
                </a:solidFill>
              </a:rPr>
              <a:t>50 km/h </a:t>
            </a:r>
            <a:r>
              <a:rPr lang="de-DE" sz="1800" dirty="0" smtClean="0"/>
              <a:t>liegt der </a:t>
            </a:r>
            <a:r>
              <a:rPr lang="de-DE" sz="1800" b="1" dirty="0" smtClean="0">
                <a:solidFill>
                  <a:srgbClr val="FF0000"/>
                </a:solidFill>
              </a:rPr>
              <a:t>Anhalteweg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smtClean="0"/>
              <a:t>bei ca. </a:t>
            </a:r>
            <a:r>
              <a:rPr lang="de-DE" sz="1800" b="1" dirty="0" smtClean="0">
                <a:solidFill>
                  <a:srgbClr val="FF0000"/>
                </a:solidFill>
              </a:rPr>
              <a:t>28 Metern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636912"/>
            <a:ext cx="6105575" cy="162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4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835696" y="116632"/>
            <a:ext cx="6270235" cy="49737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01635" y="480010"/>
            <a:ext cx="72008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Medikamente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35" y="1268760"/>
            <a:ext cx="788303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17815" y="1055613"/>
            <a:ext cx="8050670" cy="923330"/>
          </a:xfrm>
          <a:prstGeom prst="rect">
            <a:avLst/>
          </a:prstGeom>
          <a:solidFill>
            <a:srgbClr val="FFCC66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latin typeface="Arial" charset="0"/>
              </a:rPr>
              <a:t>Viele der Medikamente machen müde oder verlangsamen die Verarbeitung von Umweltreizen. Reaktionen im Straßenverkehr erfolgen verzögert oder zu spät.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60289" y="2293862"/>
            <a:ext cx="6581619" cy="3693319"/>
          </a:xfrm>
          <a:prstGeom prst="rect">
            <a:avLst/>
          </a:prstGeom>
          <a:solidFill>
            <a:srgbClr val="FFCC66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 smtClean="0">
                <a:latin typeface="Arial" charset="0"/>
              </a:rPr>
              <a:t>Rezeptpflichtige und rezeptfreie Medikamente und andere Präparate können Einfluss auf </a:t>
            </a:r>
            <a:r>
              <a:rPr lang="de-DE" dirty="0">
                <a:latin typeface="Arial" charset="0"/>
              </a:rPr>
              <a:t>die Verkehrstauglichkeit haben z.B.:</a:t>
            </a:r>
          </a:p>
          <a:p>
            <a:pPr algn="ctr">
              <a:defRPr/>
            </a:pPr>
            <a:endParaRPr lang="de-DE" b="1" dirty="0">
              <a:latin typeface="Arial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de-DE" dirty="0">
                <a:latin typeface="Arial" charset="0"/>
              </a:rPr>
              <a:t>Schlafmittel</a:t>
            </a:r>
          </a:p>
          <a:p>
            <a:pPr marL="342900" indent="-342900">
              <a:buFontTx/>
              <a:buChar char="-"/>
              <a:defRPr/>
            </a:pPr>
            <a:r>
              <a:rPr lang="de-DE" dirty="0">
                <a:latin typeface="Arial" charset="0"/>
              </a:rPr>
              <a:t>Beruhigungs- und Schmerzmittel</a:t>
            </a:r>
          </a:p>
          <a:p>
            <a:pPr>
              <a:defRPr/>
            </a:pPr>
            <a:endParaRPr lang="de-DE" dirty="0" smtClean="0">
              <a:latin typeface="Arial" charset="0"/>
            </a:endParaRPr>
          </a:p>
          <a:p>
            <a:pPr>
              <a:defRPr/>
            </a:pPr>
            <a:r>
              <a:rPr lang="de-DE" dirty="0" smtClean="0">
                <a:solidFill>
                  <a:srgbClr val="FF0000"/>
                </a:solidFill>
                <a:latin typeface="Arial" charset="0"/>
              </a:rPr>
              <a:t>Medikamente </a:t>
            </a:r>
            <a:r>
              <a:rPr lang="de-DE" dirty="0">
                <a:solidFill>
                  <a:srgbClr val="FF0000"/>
                </a:solidFill>
                <a:latin typeface="Arial" charset="0"/>
              </a:rPr>
              <a:t>zur Behandlung von:</a:t>
            </a:r>
          </a:p>
          <a:p>
            <a:pPr marL="342900" indent="-342900">
              <a:buFontTx/>
              <a:buChar char="-"/>
              <a:defRPr/>
            </a:pPr>
            <a:r>
              <a:rPr lang="de-DE" dirty="0" smtClean="0">
                <a:latin typeface="Arial" charset="0"/>
              </a:rPr>
              <a:t>Bluthochdruck/ Herzkrankheiten/ Magen-Darm-Problemen/ Depressionen</a:t>
            </a:r>
            <a:endParaRPr lang="de-DE" dirty="0">
              <a:latin typeface="Arial" charset="0"/>
            </a:endParaRPr>
          </a:p>
          <a:p>
            <a:pPr>
              <a:defRPr/>
            </a:pPr>
            <a:endParaRPr lang="de-DE" dirty="0">
              <a:latin typeface="Arial" charset="0"/>
            </a:endParaRPr>
          </a:p>
          <a:p>
            <a:pPr>
              <a:defRPr/>
            </a:pPr>
            <a:r>
              <a:rPr lang="de-DE" dirty="0" smtClean="0">
                <a:solidFill>
                  <a:srgbClr val="FF0000"/>
                </a:solidFill>
                <a:latin typeface="Arial" charset="0"/>
              </a:rPr>
              <a:t>Präparate zur Behandlung von:</a:t>
            </a:r>
            <a:endParaRPr lang="de-DE" dirty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de-DE" dirty="0">
                <a:latin typeface="Arial" charset="0"/>
              </a:rPr>
              <a:t>Allergien oder Erkältungen</a:t>
            </a:r>
          </a:p>
        </p:txBody>
      </p:sp>
    </p:spTree>
    <p:extLst>
      <p:ext uri="{BB962C8B-B14F-4D97-AF65-F5344CB8AC3E}">
        <p14:creationId xmlns:p14="http://schemas.microsoft.com/office/powerpoint/2010/main" val="41710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835696" y="116632"/>
            <a:ext cx="6270235" cy="49737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01635" y="480010"/>
            <a:ext cx="72008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Medikamente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39552" y="1340768"/>
            <a:ext cx="838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dirty="0" smtClean="0"/>
              <a:t>Deutschlands Senioren </a:t>
            </a:r>
            <a:r>
              <a:rPr lang="de-DE" altLang="de-DE" dirty="0"/>
              <a:t>konsumieren insgesamt 54 % aller Fertigarzneimittel, obwohl ihr Anteil an der Bevölkerung nur beträgt 21 %.</a:t>
            </a:r>
          </a:p>
          <a:p>
            <a:endParaRPr lang="de-DE" altLang="de-DE" dirty="0"/>
          </a:p>
          <a:p>
            <a:r>
              <a:rPr lang="de-DE" altLang="de-DE" dirty="0"/>
              <a:t>Allein bei den Psychopharmaka verbrauchen </a:t>
            </a:r>
            <a:r>
              <a:rPr lang="de-DE" altLang="de-DE" dirty="0" smtClean="0"/>
              <a:t>60- </a:t>
            </a:r>
            <a:r>
              <a:rPr lang="de-DE" altLang="de-DE" dirty="0"/>
              <a:t>bis </a:t>
            </a:r>
            <a:r>
              <a:rPr lang="de-DE" altLang="de-DE" dirty="0" smtClean="0"/>
              <a:t>70-Jährige 10 </a:t>
            </a:r>
            <a:r>
              <a:rPr lang="de-DE" altLang="de-DE" dirty="0"/>
              <a:t>x mehr als die 20- bis </a:t>
            </a:r>
            <a:r>
              <a:rPr lang="de-DE" altLang="de-DE" dirty="0" smtClean="0"/>
              <a:t>30-Jährigen.</a:t>
            </a:r>
            <a:endParaRPr lang="de-DE" altLang="de-DE" dirty="0"/>
          </a:p>
          <a:p>
            <a:pPr algn="just" eaLnBrk="0" fontAlgn="base" hangingPunct="0"/>
            <a:r>
              <a:rPr lang="de-DE" dirty="0">
                <a:latin typeface="Arial" panose="020B0604020202020204" pitchFamily="34" charset="0"/>
              </a:rPr>
              <a:t> </a:t>
            </a:r>
            <a:endParaRPr lang="de-DE" dirty="0">
              <a:effectLst/>
            </a:endParaRPr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4823941" cy="37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6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landesverkehrswacht.de/fileadmin/downloads/FiA/Bilder_Auftaktveranstaltung/Fit-im-Auto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546" y="2204864"/>
            <a:ext cx="3369430" cy="223224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835696" y="116632"/>
            <a:ext cx="6270235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Handlungsoptionen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27584" y="1052737"/>
            <a:ext cx="831641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b="1" i="1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Mensch</a:t>
            </a:r>
            <a:r>
              <a:rPr lang="de-DE" dirty="0" smtClean="0">
                <a:latin typeface="Arial" panose="020B0604020202020204" pitchFamily="34" charset="0"/>
              </a:rPr>
              <a:t>: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de-DE" dirty="0" smtClean="0">
                <a:latin typeface="Arial" panose="020B0604020202020204" pitchFamily="34" charset="0"/>
              </a:rPr>
              <a:t>  Training körperlicher und geistiger Fitness</a:t>
            </a:r>
            <a:endParaRPr lang="de-DE" b="1" u="sng" dirty="0"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de-DE" dirty="0" smtClean="0">
                <a:latin typeface="Arial" panose="020B0604020202020204" pitchFamily="34" charset="0"/>
              </a:rPr>
              <a:t>  Training fahrspezifischer Eigenschaften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de-DE" dirty="0" smtClean="0">
                <a:latin typeface="Arial" panose="020B0604020202020204" pitchFamily="34" charset="0"/>
              </a:rPr>
              <a:t>  </a:t>
            </a:r>
            <a:r>
              <a:rPr lang="de-DE" dirty="0" err="1" smtClean="0">
                <a:latin typeface="Arial" panose="020B0604020202020204" pitchFamily="34" charset="0"/>
              </a:rPr>
              <a:t>Selbstkrititische</a:t>
            </a:r>
            <a:r>
              <a:rPr lang="de-DE" dirty="0" smtClean="0">
                <a:latin typeface="Arial" panose="020B0604020202020204" pitchFamily="34" charset="0"/>
              </a:rPr>
              <a:t> Kompetenzprüfung</a:t>
            </a:r>
            <a:endParaRPr lang="de-DE" dirty="0"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de-DE" dirty="0" smtClean="0">
                <a:latin typeface="Arial" panose="020B0604020202020204" pitchFamily="34" charset="0"/>
              </a:rPr>
              <a:t>  Beispiel: Fit im Auto </a:t>
            </a:r>
          </a:p>
          <a:p>
            <a:endParaRPr lang="de-DE" dirty="0" smtClean="0"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b="1" i="1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Technik:</a:t>
            </a:r>
            <a:endParaRPr lang="de-DE" sz="1200" b="1" i="1" u="sng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de-DE" dirty="0" smtClean="0">
                <a:latin typeface="Arial" panose="020B0604020202020204" pitchFamily="34" charset="0"/>
              </a:rPr>
              <a:t>  </a:t>
            </a:r>
            <a:r>
              <a:rPr lang="de-DE" b="1" dirty="0" smtClean="0">
                <a:latin typeface="Arial" panose="020B0604020202020204" pitchFamily="34" charset="0"/>
              </a:rPr>
              <a:t>Fahrassistenzsysteme </a:t>
            </a:r>
            <a:endParaRPr lang="de-DE" dirty="0" smtClean="0"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e-DE" dirty="0" smtClean="0">
                <a:latin typeface="Arial" panose="020B0604020202020204" pitchFamily="34" charset="0"/>
              </a:rPr>
              <a:t> hohe </a:t>
            </a:r>
            <a:r>
              <a:rPr lang="de-DE" b="1" dirty="0" smtClean="0">
                <a:latin typeface="Arial" panose="020B0604020202020204" pitchFamily="34" charset="0"/>
              </a:rPr>
              <a:t>Fehlerquote</a:t>
            </a:r>
            <a:r>
              <a:rPr lang="de-DE" dirty="0" smtClean="0">
                <a:latin typeface="Arial" panose="020B0604020202020204" pitchFamily="34" charset="0"/>
              </a:rPr>
              <a:t> der Testverfahren (</a:t>
            </a:r>
            <a:r>
              <a:rPr lang="de-DE" dirty="0" err="1" smtClean="0">
                <a:latin typeface="Arial" panose="020B0604020202020204" pitchFamily="34" charset="0"/>
              </a:rPr>
              <a:t>Falsch-positiv</a:t>
            </a:r>
            <a:r>
              <a:rPr lang="de-DE" dirty="0" smtClean="0">
                <a:latin typeface="Arial" panose="020B0604020202020204" pitchFamily="34" charset="0"/>
              </a:rPr>
              <a:t>)</a:t>
            </a:r>
          </a:p>
          <a:p>
            <a:endParaRPr lang="de-DE" dirty="0" smtClean="0">
              <a:latin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87624" y="764704"/>
            <a:ext cx="72008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Verbesserung individueller Leistungsfähigkeit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5229200"/>
            <a:ext cx="8316416" cy="123110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de-DE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vorzeitige</a:t>
            </a:r>
            <a:r>
              <a:rPr lang="de-DE" dirty="0" smtClean="0">
                <a:solidFill>
                  <a:srgbClr val="7030A0"/>
                </a:solidFill>
                <a:latin typeface="Arial" panose="020B0604020202020204" pitchFamily="34" charset="0"/>
              </a:rPr>
              <a:t> Entziehung der oder 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freiwilliger</a:t>
            </a:r>
            <a:r>
              <a:rPr lang="de-DE" dirty="0" smtClean="0">
                <a:solidFill>
                  <a:srgbClr val="7030A0"/>
                </a:solidFill>
                <a:latin typeface="Arial" panose="020B0604020202020204" pitchFamily="34" charset="0"/>
              </a:rPr>
              <a:t> Verzicht auf Fahrerlaubnis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de-DE" dirty="0" smtClean="0">
                <a:solidFill>
                  <a:srgbClr val="7030A0"/>
                </a:solidFill>
                <a:latin typeface="Arial" panose="020B0604020202020204" pitchFamily="34" charset="0"/>
              </a:rPr>
              <a:t> erhöhte Teilnahme als „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andere</a:t>
            </a:r>
            <a:r>
              <a:rPr lang="de-DE" dirty="0" smtClean="0">
                <a:solidFill>
                  <a:srgbClr val="7030A0"/>
                </a:solidFill>
                <a:latin typeface="Arial" panose="020B0604020202020204" pitchFamily="34" charset="0"/>
              </a:rPr>
              <a:t>“ Verkehrsbeteiligte (Rad, Fußgänger, ÖPNV)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eingeschränkte</a:t>
            </a:r>
            <a:r>
              <a:rPr lang="de-DE" dirty="0" smtClean="0">
                <a:solidFill>
                  <a:srgbClr val="7030A0"/>
                </a:solidFill>
                <a:latin typeface="Arial" panose="020B0604020202020204" pitchFamily="34" charset="0"/>
              </a:rPr>
              <a:t> Mobilität</a:t>
            </a:r>
            <a:endParaRPr lang="de-DE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1"/>
            <a:ext cx="7200800" cy="480053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35696" y="116632"/>
            <a:ext cx="6270235" cy="8382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Handlungsoptionen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7544" y="915397"/>
            <a:ext cx="878497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rgbClr val="002266"/>
                </a:solidFill>
                <a:cs typeface="Arial" charset="0"/>
              </a:rPr>
              <a:t>Unterstützung des Kraftfahrers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115616" y="1916831"/>
            <a:ext cx="7200800" cy="4800533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043608" y="1499228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i="1" u="sng" dirty="0" smtClean="0">
                <a:solidFill>
                  <a:srgbClr val="002060"/>
                </a:solidFill>
                <a:latin typeface="Arial" panose="020B0604020202020204" pitchFamily="34" charset="0"/>
                <a:hlinkClick r:id="rId3" action="ppaction://hlinkfile"/>
              </a:rPr>
              <a:t>Fahrassistenzsysteme</a:t>
            </a:r>
            <a:r>
              <a:rPr lang="de-DE" dirty="0" smtClean="0">
                <a:latin typeface="Arial" panose="020B0604020202020204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de-DE" dirty="0" smtClean="0">
                <a:latin typeface="Arial" panose="020B0604020202020204" pitchFamily="34" charset="0"/>
              </a:rPr>
              <a:t>  </a:t>
            </a:r>
            <a:r>
              <a:rPr lang="de-DE" b="1" dirty="0" smtClean="0">
                <a:latin typeface="Arial" panose="020B0604020202020204" pitchFamily="34" charset="0"/>
              </a:rPr>
              <a:t>autonome Systeme</a:t>
            </a:r>
          </a:p>
          <a:p>
            <a:pPr>
              <a:spcAft>
                <a:spcPts val="1200"/>
              </a:spcAft>
            </a:pPr>
            <a:r>
              <a:rPr lang="de-DE" dirty="0" smtClean="0">
                <a:latin typeface="Arial" panose="020B0604020202020204" pitchFamily="34" charset="0"/>
              </a:rPr>
              <a:t>     (ABS, Servolenkung, Bremskraftverstärker, …)</a:t>
            </a:r>
          </a:p>
          <a:p>
            <a:pPr>
              <a:buFont typeface="Wingdings" pitchFamily="2" charset="2"/>
              <a:buChar char="ü"/>
            </a:pPr>
            <a:r>
              <a:rPr lang="de-DE" dirty="0" smtClean="0">
                <a:latin typeface="Arial" panose="020B0604020202020204" pitchFamily="34" charset="0"/>
              </a:rPr>
              <a:t>  </a:t>
            </a:r>
            <a:r>
              <a:rPr lang="de-DE" b="1" dirty="0" smtClean="0">
                <a:latin typeface="Arial" panose="020B0604020202020204" pitchFamily="34" charset="0"/>
              </a:rPr>
              <a:t>teilautonome Systeme</a:t>
            </a:r>
          </a:p>
          <a:p>
            <a:pPr>
              <a:spcAft>
                <a:spcPts val="1200"/>
              </a:spcAft>
            </a:pPr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</a:rPr>
              <a:t>    (Tempomat, Regensensor, Antischlupfregelung, …)</a:t>
            </a:r>
          </a:p>
          <a:p>
            <a:pPr>
              <a:buFont typeface="Wingdings" pitchFamily="2" charset="2"/>
              <a:buChar char="ü"/>
            </a:pPr>
            <a:r>
              <a:rPr lang="de-DE" dirty="0" smtClean="0">
                <a:latin typeface="Arial" panose="020B0604020202020204" pitchFamily="34" charset="0"/>
              </a:rPr>
              <a:t>  </a:t>
            </a:r>
            <a:r>
              <a:rPr lang="de-DE" b="1" dirty="0" smtClean="0">
                <a:latin typeface="Arial" panose="020B0604020202020204" pitchFamily="34" charset="0"/>
              </a:rPr>
              <a:t>Komfortsysteme</a:t>
            </a:r>
          </a:p>
          <a:p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</a:rPr>
              <a:t>    (Einparkassistenz, Navigationssystem, Lichtautomatik, …)</a:t>
            </a:r>
          </a:p>
          <a:p>
            <a:endParaRPr lang="de-DE" dirty="0"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b="1" i="1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Vorteil</a:t>
            </a:r>
            <a:r>
              <a:rPr lang="de-DE" dirty="0" smtClean="0">
                <a:latin typeface="Arial" panose="020B0604020202020204" pitchFamily="34" charset="0"/>
              </a:rPr>
              <a:t>:</a:t>
            </a:r>
            <a:endParaRPr lang="de-DE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</a:rPr>
              <a:t>rechtzeitiges Eingreifen/Warnen 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vor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</a:rPr>
              <a:t>Eintritt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</a:rPr>
              <a:t>der Schädigung</a:t>
            </a:r>
            <a:endParaRPr lang="de-DE" b="1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</a:rPr>
              <a:t>Konzentration des Kraftfahrers auf das Verkehrsgeschehen</a:t>
            </a:r>
          </a:p>
          <a:p>
            <a:pPr>
              <a:buFont typeface="Wingdings" pitchFamily="2" charset="2"/>
              <a:buChar char="ü"/>
            </a:pPr>
            <a:endParaRPr lang="de-DE" dirty="0" smtClean="0"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Nachteil: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latin typeface="Arial" panose="020B0604020202020204" pitchFamily="34" charset="0"/>
              </a:rPr>
              <a:t>Entmündigung, mangelnde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12866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35696" y="116632"/>
            <a:ext cx="6270235" cy="8382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Handlungsoptionen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7544" y="915397"/>
            <a:ext cx="878497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rgbClr val="002266"/>
                </a:solidFill>
                <a:cs typeface="Arial" charset="0"/>
              </a:rPr>
              <a:t>Sitzposition im Pkw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485900"/>
            <a:ext cx="3727283" cy="52554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10956"/>
          <a:stretch/>
        </p:blipFill>
        <p:spPr>
          <a:xfrm>
            <a:off x="4961684" y="1484784"/>
            <a:ext cx="408784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6955">
            <a:off x="683568" y="1772816"/>
            <a:ext cx="204941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35696" y="116632"/>
            <a:ext cx="6270235" cy="838200"/>
          </a:xfrm>
          <a:prstGeom prst="rect">
            <a:avLst/>
          </a:prstGeom>
        </p:spPr>
        <p:txBody>
          <a:bodyPr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Handlungsoptionen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50" y="1700808"/>
            <a:ext cx="53530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467544" y="915397"/>
            <a:ext cx="867645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rgbClr val="002266"/>
                </a:solidFill>
                <a:cs typeface="Arial" charset="0"/>
              </a:rPr>
              <a:t>Medien für die Verkehrssicherheitsarbeit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8923">
            <a:off x="1490440" y="3580680"/>
            <a:ext cx="2088232" cy="297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835696" y="116632"/>
            <a:ext cx="6270235" cy="8382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Rahmenbedingungen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9552" y="342900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Senior</a:t>
            </a:r>
            <a:r>
              <a:rPr lang="de-DE" sz="2400" dirty="0" smtClean="0"/>
              <a:t> i.S.d. Verkehrsstatistik:</a:t>
            </a:r>
            <a:endParaRPr lang="de-DE" sz="24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467544" y="4867419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Hochbetagte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0070C0"/>
                </a:solidFill>
              </a:rPr>
              <a:t>Menschen </a:t>
            </a:r>
            <a:r>
              <a:rPr lang="de-DE" sz="3600" b="1" dirty="0" smtClean="0">
                <a:solidFill>
                  <a:srgbClr val="0070C0"/>
                </a:solidFill>
              </a:rPr>
              <a:t>älter als 84 Jahre (85+) </a:t>
            </a:r>
            <a:endParaRPr lang="de-DE" sz="3600" dirty="0">
              <a:solidFill>
                <a:srgbClr val="0070C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483768" y="4003323"/>
            <a:ext cx="666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Menschen </a:t>
            </a:r>
            <a:r>
              <a:rPr lang="de-DE" sz="3600" b="1" dirty="0" smtClean="0">
                <a:solidFill>
                  <a:srgbClr val="0070C0"/>
                </a:solidFill>
              </a:rPr>
              <a:t>älter als 64 Jahre (65+)</a:t>
            </a:r>
            <a:endParaRPr lang="de-DE" sz="3600" b="1" dirty="0">
              <a:solidFill>
                <a:srgbClr val="0070C0"/>
              </a:solidFill>
            </a:endParaRPr>
          </a:p>
        </p:txBody>
      </p:sp>
      <p:pic>
        <p:nvPicPr>
          <p:cNvPr id="24578" name="Picture 2" descr="Vorsicht Rent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1052736"/>
            <a:ext cx="3528392" cy="224234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0" name="Picture 4" descr="Bildergebnis für elderly people traffic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42" y="1104071"/>
            <a:ext cx="3768342" cy="219101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feld 7"/>
          <p:cNvSpPr txBox="1"/>
          <p:nvPr/>
        </p:nvSpPr>
        <p:spPr>
          <a:xfrm>
            <a:off x="467544" y="5662989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Fahrerlaubnisinhaber</a:t>
            </a:r>
            <a:r>
              <a:rPr lang="de-DE" sz="2400" dirty="0" smtClean="0"/>
              <a:t>:     &gt; </a:t>
            </a:r>
            <a:r>
              <a:rPr lang="de-DE" sz="3600" b="1" dirty="0" smtClean="0">
                <a:solidFill>
                  <a:srgbClr val="0070C0"/>
                </a:solidFill>
              </a:rPr>
              <a:t>13 </a:t>
            </a:r>
            <a:r>
              <a:rPr lang="de-DE" sz="3600" b="1" dirty="0" err="1" smtClean="0">
                <a:solidFill>
                  <a:srgbClr val="0070C0"/>
                </a:solidFill>
              </a:rPr>
              <a:t>Mio</a:t>
            </a:r>
            <a:r>
              <a:rPr lang="de-DE" sz="3600" b="1" dirty="0" smtClean="0">
                <a:solidFill>
                  <a:srgbClr val="0070C0"/>
                </a:solidFill>
              </a:rPr>
              <a:t> </a:t>
            </a:r>
            <a:r>
              <a:rPr lang="de-DE" sz="2400" dirty="0" smtClean="0">
                <a:solidFill>
                  <a:srgbClr val="0070C0"/>
                </a:solidFill>
              </a:rPr>
              <a:t>Menschen </a:t>
            </a:r>
            <a:r>
              <a:rPr lang="de-DE" sz="3600" b="1" dirty="0" smtClean="0">
                <a:solidFill>
                  <a:srgbClr val="0070C0"/>
                </a:solidFill>
              </a:rPr>
              <a:t>65+ </a:t>
            </a:r>
            <a:endParaRPr lang="de-DE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835696" y="116632"/>
            <a:ext cx="6270235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Demografische Daten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91072" y="61653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002060"/>
                </a:solidFill>
              </a:rPr>
              <a:t> höhere Alltagsaktivität = stärkere Mobilität, insbes. </a:t>
            </a:r>
            <a:r>
              <a:rPr lang="de-DE" kern="0" dirty="0" err="1">
                <a:solidFill>
                  <a:srgbClr val="002060"/>
                </a:solidFill>
              </a:rPr>
              <a:t>m</a:t>
            </a:r>
            <a:r>
              <a:rPr lang="de-DE" kern="0" dirty="0" err="1" smtClean="0">
                <a:solidFill>
                  <a:srgbClr val="002060"/>
                </a:solidFill>
              </a:rPr>
              <a:t>otor</a:t>
            </a:r>
            <a:r>
              <a:rPr lang="de-DE" kern="0" dirty="0" smtClean="0">
                <a:solidFill>
                  <a:srgbClr val="002060"/>
                </a:solidFill>
              </a:rPr>
              <a:t>. Individualverkehr</a:t>
            </a:r>
            <a:endParaRPr lang="de-DE" dirty="0"/>
          </a:p>
        </p:txBody>
      </p:sp>
      <p:grpSp>
        <p:nvGrpSpPr>
          <p:cNvPr id="4" name="Gruppieren 7"/>
          <p:cNvGrpSpPr/>
          <p:nvPr/>
        </p:nvGrpSpPr>
        <p:grpSpPr>
          <a:xfrm>
            <a:off x="596310" y="1732166"/>
            <a:ext cx="8547690" cy="3600400"/>
            <a:chOff x="539181" y="3140968"/>
            <a:chExt cx="8547690" cy="360040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181" y="3140968"/>
              <a:ext cx="8425307" cy="3379713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4660553" y="6464369"/>
              <a:ext cx="4426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Quelle: DESTATIS, 13. Bevölkerungsvorausberechnung 2015</a:t>
              </a:r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179512" y="112474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kern="0" dirty="0" smtClean="0">
                <a:solidFill>
                  <a:srgbClr val="002060"/>
                </a:solidFill>
              </a:rPr>
              <a:t>Demografische Entwicklung in Deutschland 2013 - 2060</a:t>
            </a:r>
          </a:p>
          <a:p>
            <a:endParaRPr lang="de-DE" sz="2400" kern="0" dirty="0" smtClean="0">
              <a:solidFill>
                <a:srgbClr val="00206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 rot="19801747" flipV="1">
            <a:off x="467544" y="2708920"/>
            <a:ext cx="1656184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3" name="Ellipse 22"/>
          <p:cNvSpPr/>
          <p:nvPr/>
        </p:nvSpPr>
        <p:spPr>
          <a:xfrm rot="19012669" flipV="1">
            <a:off x="3377895" y="3054770"/>
            <a:ext cx="1656184" cy="7772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4" name="Ellipse 23"/>
          <p:cNvSpPr/>
          <p:nvPr/>
        </p:nvSpPr>
        <p:spPr>
          <a:xfrm rot="18549771" flipV="1">
            <a:off x="6400724" y="3101977"/>
            <a:ext cx="1834686" cy="9454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012160" y="5363924"/>
            <a:ext cx="25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kern="0" dirty="0" smtClean="0">
                <a:solidFill>
                  <a:srgbClr val="002060"/>
                </a:solidFill>
              </a:rPr>
              <a:t>bis 2060 auf </a:t>
            </a:r>
            <a:r>
              <a:rPr lang="de-DE" b="1" kern="0" dirty="0" smtClean="0">
                <a:solidFill>
                  <a:srgbClr val="F329B0"/>
                </a:solidFill>
              </a:rPr>
              <a:t>34 %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91072" y="5363924"/>
            <a:ext cx="529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002060"/>
                </a:solidFill>
              </a:rPr>
              <a:t> Anstieg des Anteils der Menschen 65+ von </a:t>
            </a:r>
            <a:r>
              <a:rPr lang="de-DE" b="1" kern="0" dirty="0" smtClean="0">
                <a:solidFill>
                  <a:srgbClr val="F329B0"/>
                </a:solidFill>
              </a:rPr>
              <a:t>20 %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91072" y="579597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002060"/>
                </a:solidFill>
              </a:rPr>
              <a:t> zunehmender Wohlstand und verbesserte medizinische Grundversorgung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"/>
          <p:cNvSpPr>
            <a:spLocks noChangeArrowheads="1"/>
          </p:cNvSpPr>
          <p:nvPr/>
        </p:nvSpPr>
        <p:spPr bwMode="auto">
          <a:xfrm>
            <a:off x="971600" y="1171203"/>
            <a:ext cx="1433512" cy="1609725"/>
          </a:xfrm>
          <a:prstGeom prst="curvedRightArrow">
            <a:avLst>
              <a:gd name="adj1" fmla="val 22458"/>
              <a:gd name="adj2" fmla="val 44917"/>
              <a:gd name="adj3" fmla="val 33333"/>
            </a:avLst>
          </a:prstGeom>
          <a:solidFill>
            <a:schemeClr val="bg1"/>
          </a:solidFill>
          <a:ln w="508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latin typeface="Times New Roman" pitchFamily="18" charset="0"/>
              <a:cs typeface="Arial" charset="0"/>
            </a:endParaRPr>
          </a:p>
        </p:txBody>
      </p:sp>
      <p:sp>
        <p:nvSpPr>
          <p:cNvPr id="1030" name="AutoShape 7"/>
          <p:cNvSpPr>
            <a:spLocks noChangeArrowheads="1"/>
          </p:cNvSpPr>
          <p:nvPr/>
        </p:nvSpPr>
        <p:spPr bwMode="auto">
          <a:xfrm rot="10800000" flipV="1">
            <a:off x="2627784" y="2171327"/>
            <a:ext cx="6049962" cy="609600"/>
          </a:xfrm>
          <a:prstGeom prst="flowChartAlternateProcess">
            <a:avLst/>
          </a:prstGeom>
          <a:solidFill>
            <a:srgbClr val="EAEAEA"/>
          </a:solidFill>
          <a:ln w="2857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 dirty="0" smtClean="0"/>
              <a:t>3.688.976 melderechtlich </a:t>
            </a:r>
            <a:r>
              <a:rPr lang="de-DE" sz="2000" b="1" dirty="0"/>
              <a:t>registrierte Einwohner</a:t>
            </a:r>
          </a:p>
          <a:p>
            <a:pPr algn="ctr"/>
            <a:r>
              <a:rPr lang="de-DE" sz="1600" dirty="0"/>
              <a:t>(Stand: </a:t>
            </a:r>
            <a:r>
              <a:rPr lang="de-DE" sz="1600" dirty="0" smtClean="0"/>
              <a:t>30.06.2017)</a:t>
            </a:r>
            <a:endParaRPr lang="de-DE" sz="2000" dirty="0">
              <a:cs typeface="Arial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834932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m 8"/>
          <p:cNvGraphicFramePr/>
          <p:nvPr/>
        </p:nvGraphicFramePr>
        <p:xfrm>
          <a:off x="467544" y="2852936"/>
          <a:ext cx="8424936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35696" y="116632"/>
            <a:ext cx="6270235" cy="838200"/>
          </a:xfrm>
          <a:prstGeom prst="rect">
            <a:avLst/>
          </a:prstGeom>
        </p:spPr>
        <p:txBody>
          <a:bodyPr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Demografische Daten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9CCFF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1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b="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55776" y="1101278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Bevölkerungsstruktur in Berlin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30" grpId="0" animBg="1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val="3369922479"/>
              </p:ext>
            </p:extLst>
          </p:nvPr>
        </p:nvGraphicFramePr>
        <p:xfrm>
          <a:off x="1043608" y="1124744"/>
          <a:ext cx="752760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67744" y="188640"/>
            <a:ext cx="5622163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</a:t>
            </a:r>
            <a:r>
              <a:rPr lang="de-DE" sz="2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Verkehrssicherheit</a:t>
            </a:r>
            <a:endParaRPr lang="de-DE" sz="20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99CC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9099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val="3428952359"/>
              </p:ext>
            </p:extLst>
          </p:nvPr>
        </p:nvGraphicFramePr>
        <p:xfrm>
          <a:off x="1043608" y="1124744"/>
          <a:ext cx="752760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67744" y="188640"/>
            <a:ext cx="5622163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</a:t>
            </a:r>
            <a:r>
              <a:rPr lang="de-DE" sz="2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Verkehrssicherheit</a:t>
            </a:r>
            <a:endParaRPr lang="de-DE" sz="20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99CC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4653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123727" y="1484784"/>
            <a:ext cx="5766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2000" b="1" dirty="0">
                <a:solidFill>
                  <a:srgbClr val="002060"/>
                </a:solidFill>
                <a:latin typeface="Arial" panose="020B0604020202020204" pitchFamily="34" charset="0"/>
              </a:rPr>
              <a:t>Anzahl der Verkehrsunfälle von 2012 bis </a:t>
            </a:r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2016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2000" b="1" dirty="0">
                <a:solidFill>
                  <a:srgbClr val="002060"/>
                </a:solidFill>
                <a:latin typeface="Arial" panose="020B0604020202020204" pitchFamily="34" charset="0"/>
              </a:rPr>
              <a:t>mit Seniorenbeteiligung in Berlin</a:t>
            </a:r>
          </a:p>
        </p:txBody>
      </p:sp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val="1262371518"/>
              </p:ext>
            </p:extLst>
          </p:nvPr>
        </p:nvGraphicFramePr>
        <p:xfrm>
          <a:off x="1187624" y="2204864"/>
          <a:ext cx="698477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Gerade Verbindung mit Pfeil 2"/>
          <p:cNvCxnSpPr/>
          <p:nvPr/>
        </p:nvCxnSpPr>
        <p:spPr>
          <a:xfrm flipV="1">
            <a:off x="2699792" y="4293096"/>
            <a:ext cx="4680520" cy="1080120"/>
          </a:xfrm>
          <a:prstGeom prst="straightConnector1">
            <a:avLst/>
          </a:prstGeom>
          <a:ln w="889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7452320" y="397544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+ 19%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67744" y="188640"/>
            <a:ext cx="5622163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Verkehrsunfälle mit Seniorenbeteiligung</a:t>
            </a:r>
            <a:endParaRPr lang="de-DE" sz="2000" b="1" kern="0" dirty="0" smtClean="0">
              <a:solidFill>
                <a:srgbClr val="99CC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3124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267744" y="188640"/>
            <a:ext cx="5622163" cy="720080"/>
          </a:xfrm>
          <a:prstGeom prst="rect">
            <a:avLst/>
          </a:prstGeom>
        </p:spPr>
        <p:txBody>
          <a:bodyPr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Senioren und Verkehrssicherheit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Verkehrsunfälle mit Seniorenbeteiligung</a:t>
            </a:r>
            <a:endParaRPr lang="de-DE" sz="2000" b="1" kern="0" dirty="0" smtClean="0">
              <a:solidFill>
                <a:srgbClr val="99CC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0557" t="19589" r="20580" b="26592"/>
          <a:stretch/>
        </p:blipFill>
        <p:spPr>
          <a:xfrm>
            <a:off x="4229453" y="1916832"/>
            <a:ext cx="4914547" cy="280831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35306" t="11346" r="35822" b="18039"/>
          <a:stretch/>
        </p:blipFill>
        <p:spPr>
          <a:xfrm>
            <a:off x="629770" y="908720"/>
            <a:ext cx="3815587" cy="5832648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 rot="16200000" flipV="1">
            <a:off x="2438065" y="3301198"/>
            <a:ext cx="2016224" cy="106072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3326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</p:bldLst>
  </p:timing>
</p:sld>
</file>

<file path=ppt/theme/theme1.xml><?xml version="1.0" encoding="utf-8"?>
<a:theme xmlns:a="http://schemas.openxmlformats.org/drawingml/2006/main" name="Vorlage Präsentation-1a mit Blindtex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961</Words>
  <Application>Microsoft Office PowerPoint</Application>
  <PresentationFormat>Bildschirmpräsentation (4:3)</PresentationFormat>
  <Paragraphs>344</Paragraphs>
  <Slides>27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Arial Unicode MS</vt:lpstr>
      <vt:lpstr>Arial</vt:lpstr>
      <vt:lpstr>Arial Rounded MT Bold</vt:lpstr>
      <vt:lpstr>Calibri</vt:lpstr>
      <vt:lpstr>Symbol</vt:lpstr>
      <vt:lpstr>Times New Roman</vt:lpstr>
      <vt:lpstr>Wingdings</vt:lpstr>
      <vt:lpstr>Vorlage Präsentation-1a mit Blindtext</vt:lpstr>
      <vt:lpstr>Dokument</vt:lpstr>
      <vt:lpstr>Senioren im Straßenverkehr Verkehrslage lebensälterer Menschen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PPr Berlin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Kosch, Marcel</dc:creator>
  <cp:lastModifiedBy>Schobranski, Falk</cp:lastModifiedBy>
  <cp:revision>281</cp:revision>
  <cp:lastPrinted>2015-05-22T04:58:52Z</cp:lastPrinted>
  <dcterms:created xsi:type="dcterms:W3CDTF">2014-06-16T12:06:10Z</dcterms:created>
  <dcterms:modified xsi:type="dcterms:W3CDTF">2017-09-18T06:37:58Z</dcterms:modified>
</cp:coreProperties>
</file>